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256" r:id="rId2"/>
    <p:sldId id="257" r:id="rId3"/>
    <p:sldId id="258" r:id="rId4"/>
    <p:sldId id="259" r:id="rId5"/>
    <p:sldId id="261" r:id="rId6"/>
    <p:sldId id="260" r:id="rId7"/>
    <p:sldId id="262" r:id="rId8"/>
    <p:sldId id="263" r:id="rId9"/>
    <p:sldId id="269" r:id="rId10"/>
    <p:sldId id="270" r:id="rId11"/>
    <p:sldId id="274" r:id="rId12"/>
    <p:sldId id="271" r:id="rId13"/>
    <p:sldId id="275" r:id="rId14"/>
    <p:sldId id="264" r:id="rId15"/>
    <p:sldId id="276" r:id="rId16"/>
    <p:sldId id="265" r:id="rId17"/>
    <p:sldId id="277" r:id="rId18"/>
    <p:sldId id="272" r:id="rId19"/>
    <p:sldId id="278" r:id="rId20"/>
    <p:sldId id="273" r:id="rId21"/>
    <p:sldId id="266" r:id="rId22"/>
    <p:sldId id="26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el Mannino" initials="MM" lastIdx="1" clrIdx="0">
    <p:extLst>
      <p:ext uri="{19B8F6BF-5375-455C-9EA6-DF929625EA0E}">
        <p15:presenceInfo xmlns:p15="http://schemas.microsoft.com/office/powerpoint/2012/main" userId="S-1-5-21-3931225680-1871015619-2963001510-1295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000" dirty="0">
                <a:solidFill>
                  <a:srgbClr val="00B0F0"/>
                </a:solidFill>
              </a:rPr>
              <a:t>Learning</a:t>
            </a:r>
            <a:r>
              <a:rPr lang="en-US" dirty="0">
                <a:solidFill>
                  <a:srgbClr val="00B0F0"/>
                </a:solidFill>
              </a:rPr>
              <a:t> Curve for Production</a:t>
            </a:r>
          </a:p>
        </c:rich>
      </c:tx>
      <c:layout>
        <c:manualLayout>
          <c:xMode val="edge"/>
          <c:yMode val="edge"/>
          <c:x val="0.27320506889849328"/>
          <c:y val="7.3403342750760783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manualLayout>
          <c:layoutTarget val="inner"/>
          <c:xMode val="edge"/>
          <c:yMode val="edge"/>
          <c:x val="0.17183045013369577"/>
          <c:y val="0.20526589992223193"/>
          <c:w val="0.80361173814898423"/>
          <c:h val="0.55477127520993541"/>
        </c:manualLayout>
      </c:layout>
      <c:scatterChart>
        <c:scatterStyle val="smoothMarker"/>
        <c:varyColors val="0"/>
        <c:ser>
          <c:idx val="0"/>
          <c:order val="0"/>
          <c:tx>
            <c:strRef>
              <c:f>LearningCurveData2!$F$1</c:f>
              <c:strCache>
                <c:ptCount val="1"/>
                <c:pt idx="0">
                  <c:v>Effort</c:v>
                </c:pt>
              </c:strCache>
            </c:strRef>
          </c:tx>
          <c:spPr>
            <a:ln w="19050" cap="rnd">
              <a:solidFill>
                <a:schemeClr val="accent1"/>
              </a:solidFill>
              <a:round/>
            </a:ln>
            <a:effectLst/>
          </c:spPr>
          <c:marker>
            <c:symbol val="none"/>
          </c:marker>
          <c:xVal>
            <c:numRef>
              <c:f>LearningCurveData2!$E$2:$E$11</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LearningCurveData2!$F$2:$F$11</c:f>
              <c:numCache>
                <c:formatCode>General</c:formatCode>
                <c:ptCount val="10"/>
                <c:pt idx="0">
                  <c:v>20</c:v>
                </c:pt>
                <c:pt idx="1">
                  <c:v>13</c:v>
                </c:pt>
                <c:pt idx="2">
                  <c:v>10</c:v>
                </c:pt>
                <c:pt idx="3">
                  <c:v>8.3000000000000007</c:v>
                </c:pt>
                <c:pt idx="4">
                  <c:v>7.5</c:v>
                </c:pt>
                <c:pt idx="5">
                  <c:v>7.2</c:v>
                </c:pt>
                <c:pt idx="6">
                  <c:v>7</c:v>
                </c:pt>
                <c:pt idx="7">
                  <c:v>6.7</c:v>
                </c:pt>
                <c:pt idx="8">
                  <c:v>6.5</c:v>
                </c:pt>
                <c:pt idx="9">
                  <c:v>6.3</c:v>
                </c:pt>
              </c:numCache>
            </c:numRef>
          </c:yVal>
          <c:smooth val="1"/>
          <c:extLst>
            <c:ext xmlns:c16="http://schemas.microsoft.com/office/drawing/2014/chart" uri="{C3380CC4-5D6E-409C-BE32-E72D297353CC}">
              <c16:uniqueId val="{00000000-E702-4AFA-BFE5-74B75FB2D978}"/>
            </c:ext>
          </c:extLst>
        </c:ser>
        <c:ser>
          <c:idx val="1"/>
          <c:order val="1"/>
          <c:tx>
            <c:strRef>
              <c:f>LearningCurveData2!$F$1</c:f>
              <c:strCache>
                <c:ptCount val="1"/>
                <c:pt idx="0">
                  <c:v>Effort</c:v>
                </c:pt>
              </c:strCache>
            </c:strRef>
          </c:tx>
          <c:spPr>
            <a:ln w="19050" cap="rnd">
              <a:solidFill>
                <a:schemeClr val="accent2"/>
              </a:solidFill>
              <a:round/>
            </a:ln>
            <a:effectLst/>
          </c:spPr>
          <c:marker>
            <c:symbol val="none"/>
          </c:marker>
          <c:xVal>
            <c:numRef>
              <c:f>LearningCurveData2!$E$2:$E$11</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LearningCurveData2!$F$2:$F$11</c:f>
              <c:numCache>
                <c:formatCode>General</c:formatCode>
                <c:ptCount val="10"/>
                <c:pt idx="0">
                  <c:v>20</c:v>
                </c:pt>
                <c:pt idx="1">
                  <c:v>13</c:v>
                </c:pt>
                <c:pt idx="2">
                  <c:v>10</c:v>
                </c:pt>
                <c:pt idx="3">
                  <c:v>8.3000000000000007</c:v>
                </c:pt>
                <c:pt idx="4">
                  <c:v>7.5</c:v>
                </c:pt>
                <c:pt idx="5">
                  <c:v>7.2</c:v>
                </c:pt>
                <c:pt idx="6">
                  <c:v>7</c:v>
                </c:pt>
                <c:pt idx="7">
                  <c:v>6.7</c:v>
                </c:pt>
                <c:pt idx="8">
                  <c:v>6.5</c:v>
                </c:pt>
                <c:pt idx="9">
                  <c:v>6.3</c:v>
                </c:pt>
              </c:numCache>
            </c:numRef>
          </c:yVal>
          <c:smooth val="1"/>
          <c:extLst>
            <c:ext xmlns:c16="http://schemas.microsoft.com/office/drawing/2014/chart" uri="{C3380CC4-5D6E-409C-BE32-E72D297353CC}">
              <c16:uniqueId val="{00000001-E702-4AFA-BFE5-74B75FB2D978}"/>
            </c:ext>
          </c:extLst>
        </c:ser>
        <c:dLbls>
          <c:showLegendKey val="0"/>
          <c:showVal val="0"/>
          <c:showCatName val="0"/>
          <c:showSerName val="0"/>
          <c:showPercent val="0"/>
          <c:showBubbleSize val="0"/>
        </c:dLbls>
        <c:axId val="558918064"/>
        <c:axId val="459674328"/>
      </c:scatterChart>
      <c:valAx>
        <c:axId val="55891806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dirty="0">
                    <a:solidFill>
                      <a:srgbClr val="C00000"/>
                    </a:solidFill>
                  </a:rPr>
                  <a:t>Units</a:t>
                </a:r>
              </a:p>
            </c:rich>
          </c:tx>
          <c:layout>
            <c:manualLayout>
              <c:xMode val="edge"/>
              <c:yMode val="edge"/>
              <c:x val="0.51015801354401802"/>
              <c:y val="0.8692594503289433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459674328"/>
        <c:crosses val="autoZero"/>
        <c:crossBetween val="midCat"/>
        <c:majorUnit val="1"/>
        <c:minorUnit val="1"/>
      </c:valAx>
      <c:valAx>
        <c:axId val="459674328"/>
        <c:scaling>
          <c:orientation val="minMax"/>
          <c:min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dirty="0">
                    <a:solidFill>
                      <a:srgbClr val="7030A0"/>
                    </a:solidFill>
                  </a:rPr>
                  <a:t>Effort</a:t>
                </a:r>
              </a:p>
            </c:rich>
          </c:tx>
          <c:layout>
            <c:manualLayout>
              <c:xMode val="edge"/>
              <c:yMode val="edge"/>
              <c:x val="3.6117429110472006E-2"/>
              <c:y val="0.39776341547422844"/>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55891806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a:t>Business Value Learning Curve</a:t>
            </a:r>
            <a:r>
              <a:rPr lang="en-US" baseline="0"/>
              <a:t> </a:t>
            </a:r>
            <a:endParaRPr lang="en-US"/>
          </a:p>
        </c:rich>
      </c:tx>
      <c:layout>
        <c:manualLayout>
          <c:xMode val="edge"/>
          <c:yMode val="edge"/>
          <c:x val="0.13608162861797782"/>
          <c:y val="4.2473295241503901E-2"/>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ru-RU"/>
        </a:p>
      </c:txPr>
    </c:title>
    <c:autoTitleDeleted val="0"/>
    <c:plotArea>
      <c:layout>
        <c:manualLayout>
          <c:layoutTarget val="inner"/>
          <c:xMode val="edge"/>
          <c:yMode val="edge"/>
          <c:x val="0.16405064700127026"/>
          <c:y val="0.14903864356136767"/>
          <c:w val="0.79682533716698301"/>
          <c:h val="0.73752018534340102"/>
        </c:manualLayout>
      </c:layout>
      <c:scatterChart>
        <c:scatterStyle val="lineMarker"/>
        <c:varyColors val="0"/>
        <c:ser>
          <c:idx val="1"/>
          <c:order val="0"/>
          <c:tx>
            <c:v>Business Value</c:v>
          </c:tx>
          <c:spPr>
            <a:ln w="9525" cap="rnd">
              <a:solidFill>
                <a:schemeClr val="accent1"/>
              </a:solidFill>
              <a:round/>
            </a:ln>
            <a:effectLst>
              <a:outerShdw blurRad="40000" dist="23000" dir="5400000" rotWithShape="0">
                <a:srgbClr val="000000">
                  <a:alpha val="35000"/>
                </a:srgbClr>
              </a:outerShdw>
            </a:effectLst>
          </c:spPr>
          <c:marker>
            <c:symbol val="none"/>
          </c:marker>
          <c:yVal>
            <c:numRef>
              <c:f>'Business Value'!$C$26:$C$85</c:f>
              <c:numCache>
                <c:formatCode>General</c:formatCode>
                <c:ptCount val="60"/>
                <c:pt idx="0">
                  <c:v>1.9023199136847124E-8</c:v>
                </c:pt>
                <c:pt idx="1">
                  <c:v>1.4332013213263086E-6</c:v>
                </c:pt>
                <c:pt idx="2">
                  <c:v>1.6653845036120801E-5</c:v>
                </c:pt>
                <c:pt idx="3">
                  <c:v>9.0058651710405013E-5</c:v>
                </c:pt>
                <c:pt idx="4">
                  <c:v>3.2037196242337034E-4</c:v>
                </c:pt>
                <c:pt idx="5">
                  <c:v>8.747049290076189E-4</c:v>
                </c:pt>
                <c:pt idx="6">
                  <c:v>1.9900781911065036E-3</c:v>
                </c:pt>
                <c:pt idx="7">
                  <c:v>3.9628575716986105E-3</c:v>
                </c:pt>
                <c:pt idx="8">
                  <c:v>7.1291514506954083E-3</c:v>
                </c:pt>
                <c:pt idx="9">
                  <c:v>1.1840177285913692E-2</c:v>
                </c:pt>
                <c:pt idx="10">
                  <c:v>1.8436467219336186E-2</c:v>
                </c:pt>
                <c:pt idx="11">
                  <c:v>2.7224049955557498E-2</c:v>
                </c:pt>
                <c:pt idx="12">
                  <c:v>3.8454784384654987E-2</c:v>
                </c:pt>
                <c:pt idx="13">
                  <c:v>5.2312064325726777E-2</c:v>
                </c:pt>
                <c:pt idx="14">
                  <c:v>6.8902293233544951E-2</c:v>
                </c:pt>
                <c:pt idx="15">
                  <c:v>8.8251898527268682E-2</c:v>
                </c:pt>
                <c:pt idx="16">
                  <c:v>0.1103092254001357</c:v>
                </c:pt>
                <c:pt idx="17">
                  <c:v>0.13495040008186879</c:v>
                </c:pt>
                <c:pt idx="18">
                  <c:v>0.16198814987833721</c:v>
                </c:pt>
                <c:pt idx="19">
                  <c:v>0.19118257540216854</c:v>
                </c:pt>
                <c:pt idx="20">
                  <c:v>0.22225295452840027</c:v>
                </c:pt>
                <c:pt idx="21">
                  <c:v>0.25488978782242461</c:v>
                </c:pt>
                <c:pt idx="22">
                  <c:v>0.28876644750934355</c:v>
                </c:pt>
                <c:pt idx="23">
                  <c:v>0.32354994852961544</c:v>
                </c:pt>
                <c:pt idx="24">
                  <c:v>0.35891050837359245</c:v>
                </c:pt>
                <c:pt idx="25">
                  <c:v>0.3945296943375865</c:v>
                </c:pt>
                <c:pt idx="26">
                  <c:v>0.43010706838794122</c:v>
                </c:pt>
                <c:pt idx="27">
                  <c:v>0.46536532949519088</c:v>
                </c:pt>
                <c:pt idx="28">
                  <c:v>0.50005402158349566</c:v>
                </c:pt>
                <c:pt idx="29">
                  <c:v>0.5339519238712469</c:v>
                </c:pt>
                <c:pt idx="30">
                  <c:v>0.56686827182893729</c:v>
                </c:pt>
                <c:pt idx="31">
                  <c:v>0.59864297405169486</c:v>
                </c:pt>
                <c:pt idx="32">
                  <c:v>0.62914599588006681</c:v>
                </c:pt>
                <c:pt idx="33">
                  <c:v>0.65827607729617066</c:v>
                </c:pt>
                <c:pt idx="34">
                  <c:v>0.68595894289557768</c:v>
                </c:pt>
                <c:pt idx="35">
                  <c:v>0.71214514767883585</c:v>
                </c:pt>
                <c:pt idx="36">
                  <c:v>0.73680768575800637</c:v>
                </c:pt>
                <c:pt idx="37">
                  <c:v>0.75993947122567751</c:v>
                </c:pt>
                <c:pt idx="38">
                  <c:v>0.78155078245998144</c:v>
                </c:pt>
                <c:pt idx="39">
                  <c:v>0.80166674382962588</c:v>
                </c:pt>
                <c:pt idx="40">
                  <c:v>0.82032490266641334</c:v>
                </c:pt>
                <c:pt idx="41">
                  <c:v>0.8375729448376692</c:v>
                </c:pt>
                <c:pt idx="42">
                  <c:v>0.85346657946553184</c:v>
                </c:pt>
                <c:pt idx="43">
                  <c:v>0.86806761236825392</c:v>
                </c:pt>
                <c:pt idx="44">
                  <c:v>0.88144221861214</c:v>
                </c:pt>
                <c:pt idx="45">
                  <c:v>0.89365941706760033</c:v>
                </c:pt>
                <c:pt idx="46">
                  <c:v>0.90478974392190858</c:v>
                </c:pt>
                <c:pt idx="47">
                  <c:v>0.91490411755189038</c:v>
                </c:pt>
                <c:pt idx="48">
                  <c:v>0.92407288382755093</c:v>
                </c:pt>
                <c:pt idx="49">
                  <c:v>0.93236502862686188</c:v>
                </c:pt>
                <c:pt idx="50">
                  <c:v>0.93984754292303552</c:v>
                </c:pt>
                <c:pt idx="51">
                  <c:v>0.94658492510026437</c:v>
                </c:pt>
                <c:pt idx="52">
                  <c:v>0.95263880501824838</c:v>
                </c:pt>
                <c:pt idx="53">
                  <c:v>0.95806767465205833</c:v>
                </c:pt>
                <c:pt idx="54">
                  <c:v>0.9629267107708529</c:v>
                </c:pt>
                <c:pt idx="55">
                  <c:v>0.96726767599192387</c:v>
                </c:pt>
                <c:pt idx="56">
                  <c:v>0.97113888557626782</c:v>
                </c:pt>
                <c:pt idx="57">
                  <c:v>0.97458522845344753</c:v>
                </c:pt>
                <c:pt idx="58">
                  <c:v>0.9776482321249047</c:v>
                </c:pt>
                <c:pt idx="59">
                  <c:v>0.98036616225542939</c:v>
                </c:pt>
              </c:numCache>
            </c:numRef>
          </c:yVal>
          <c:smooth val="0"/>
          <c:extLst>
            <c:ext xmlns:c16="http://schemas.microsoft.com/office/drawing/2014/chart" uri="{C3380CC4-5D6E-409C-BE32-E72D297353CC}">
              <c16:uniqueId val="{00000000-047E-46BB-851E-2BA6E39D06C2}"/>
            </c:ext>
          </c:extLst>
        </c:ser>
        <c:dLbls>
          <c:showLegendKey val="0"/>
          <c:showVal val="0"/>
          <c:showCatName val="0"/>
          <c:showSerName val="0"/>
          <c:showPercent val="0"/>
          <c:showBubbleSize val="0"/>
        </c:dLbls>
        <c:axId val="567534760"/>
        <c:axId val="567531232"/>
      </c:scatterChart>
      <c:valAx>
        <c:axId val="567534760"/>
        <c:scaling>
          <c:orientation val="minMax"/>
        </c:scaling>
        <c:delete val="0"/>
        <c:axPos val="b"/>
        <c:majorGridlines>
          <c:spPr>
            <a:ln w="9525" cap="flat" cmpd="sng" algn="ctr">
              <a:solidFill>
                <a:schemeClr val="tx2">
                  <a:lumMod val="15000"/>
                  <a:lumOff val="85000"/>
                </a:schemeClr>
              </a:solidFill>
              <a:round/>
            </a:ln>
            <a:effectLst/>
          </c:spPr>
        </c:majorGridlines>
        <c:title>
          <c:tx>
            <c:rich>
              <a:bodyPr rot="0" spcFirstLastPara="1" vertOverflow="ellipsis" vert="horz" wrap="square" anchor="ctr" anchorCtr="1"/>
              <a:lstStyle/>
              <a:p>
                <a:pPr>
                  <a:defRPr sz="1400" b="1" i="0" u="none" strike="noStrike" kern="1200" baseline="0">
                    <a:solidFill>
                      <a:schemeClr val="tx2"/>
                    </a:solidFill>
                    <a:latin typeface="+mn-lt"/>
                    <a:ea typeface="+mn-ea"/>
                    <a:cs typeface="+mn-cs"/>
                  </a:defRPr>
                </a:pPr>
                <a:r>
                  <a:rPr lang="en-US" sz="1400"/>
                  <a:t>Time</a:t>
                </a:r>
              </a:p>
            </c:rich>
          </c:tx>
          <c:overlay val="0"/>
          <c:spPr>
            <a:noFill/>
            <a:ln>
              <a:noFill/>
            </a:ln>
            <a:effectLst/>
          </c:spPr>
          <c:txPr>
            <a:bodyPr rot="0" spcFirstLastPara="1" vertOverflow="ellipsis" vert="horz" wrap="square" anchor="ctr" anchorCtr="1"/>
            <a:lstStyle/>
            <a:p>
              <a:pPr>
                <a:defRPr sz="1400" b="1" i="0" u="none" strike="noStrike" kern="1200" baseline="0">
                  <a:solidFill>
                    <a:schemeClr val="tx2"/>
                  </a:solidFill>
                  <a:latin typeface="+mn-lt"/>
                  <a:ea typeface="+mn-ea"/>
                  <a:cs typeface="+mn-cs"/>
                </a:defRPr>
              </a:pPr>
              <a:endParaRPr lang="ru-RU"/>
            </a:p>
          </c:txPr>
        </c:title>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ru-RU"/>
          </a:p>
        </c:txPr>
        <c:crossAx val="567531232"/>
        <c:crosses val="autoZero"/>
        <c:crossBetween val="midCat"/>
      </c:valAx>
      <c:valAx>
        <c:axId val="567531232"/>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400" b="1" i="0" u="none" strike="noStrike" kern="1200" baseline="0">
                    <a:solidFill>
                      <a:schemeClr val="tx2"/>
                    </a:solidFill>
                    <a:latin typeface="+mn-lt"/>
                    <a:ea typeface="+mn-ea"/>
                    <a:cs typeface="+mn-cs"/>
                  </a:defRPr>
                </a:pPr>
                <a:r>
                  <a:rPr lang="en-US" sz="1400"/>
                  <a:t>Business value</a:t>
                </a:r>
              </a:p>
            </c:rich>
          </c:tx>
          <c:overlay val="0"/>
          <c:spPr>
            <a:noFill/>
            <a:ln>
              <a:noFill/>
            </a:ln>
            <a:effectLst/>
          </c:spPr>
          <c:txPr>
            <a:bodyPr rot="-5400000" spcFirstLastPara="1" vertOverflow="ellipsis" vert="horz" wrap="square" anchor="ctr" anchorCtr="1"/>
            <a:lstStyle/>
            <a:p>
              <a:pPr>
                <a:defRPr sz="1400" b="1" i="0" u="none" strike="noStrike" kern="1200" baseline="0">
                  <a:solidFill>
                    <a:schemeClr val="tx2"/>
                  </a:solidFill>
                  <a:latin typeface="+mn-lt"/>
                  <a:ea typeface="+mn-ea"/>
                  <a:cs typeface="+mn-cs"/>
                </a:defRPr>
              </a:pPr>
              <a:endParaRPr lang="ru-RU"/>
            </a:p>
          </c:txPr>
        </c:title>
        <c:numFmt formatCode="General" sourceLinked="1"/>
        <c:majorTickMark val="none"/>
        <c:minorTickMark val="none"/>
        <c:tickLblPos val="nextTo"/>
        <c:spPr>
          <a:noFill/>
          <a:ln>
            <a:solidFill>
              <a:schemeClr val="tx2">
                <a:lumMod val="40000"/>
                <a:lumOff val="60000"/>
              </a:schemeClr>
            </a:solid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ru-RU"/>
          </a:p>
        </c:txPr>
        <c:crossAx val="56753476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r>
              <a:rPr lang="en-US"/>
              <a:t>Data Transformation Learning Curve</a:t>
            </a:r>
          </a:p>
        </c:rich>
      </c:tx>
      <c:overlay val="0"/>
      <c:spPr>
        <a:noFill/>
        <a:ln>
          <a:noFill/>
        </a:ln>
        <a:effectLst/>
      </c:spPr>
      <c:txPr>
        <a:bodyPr rot="0" spcFirstLastPara="1" vertOverflow="ellipsis" vert="horz" wrap="square" anchor="ctr" anchorCtr="1"/>
        <a:lstStyle/>
        <a:p>
          <a:pPr>
            <a:defRPr sz="1440" b="1"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scatterChart>
        <c:scatterStyle val="smoothMarker"/>
        <c:varyColors val="0"/>
        <c:ser>
          <c:idx val="0"/>
          <c:order val="0"/>
          <c:spPr>
            <a:ln w="19050" cap="rnd">
              <a:solidFill>
                <a:schemeClr val="accent1"/>
              </a:solidFill>
              <a:round/>
            </a:ln>
            <a:effectLst/>
          </c:spPr>
          <c:marker>
            <c:symbol val="none"/>
          </c:marker>
          <c:xVal>
            <c:numRef>
              <c:f>'Data Transformation'!$A$2:$A$11</c:f>
              <c:numCache>
                <c:formatCode>General</c:formatCode>
                <c:ptCount val="10"/>
                <c:pt idx="0">
                  <c:v>1</c:v>
                </c:pt>
                <c:pt idx="1">
                  <c:v>2</c:v>
                </c:pt>
                <c:pt idx="2">
                  <c:v>3</c:v>
                </c:pt>
                <c:pt idx="3">
                  <c:v>4</c:v>
                </c:pt>
                <c:pt idx="4">
                  <c:v>5</c:v>
                </c:pt>
                <c:pt idx="5">
                  <c:v>6</c:v>
                </c:pt>
                <c:pt idx="6">
                  <c:v>7</c:v>
                </c:pt>
                <c:pt idx="7">
                  <c:v>8</c:v>
                </c:pt>
                <c:pt idx="8">
                  <c:v>9</c:v>
                </c:pt>
                <c:pt idx="9">
                  <c:v>10</c:v>
                </c:pt>
              </c:numCache>
            </c:numRef>
          </c:xVal>
          <c:yVal>
            <c:numRef>
              <c:f>'Data Transformation'!$B$2:$B$11</c:f>
              <c:numCache>
                <c:formatCode>General</c:formatCode>
                <c:ptCount val="10"/>
                <c:pt idx="0">
                  <c:v>20</c:v>
                </c:pt>
                <c:pt idx="1">
                  <c:v>13</c:v>
                </c:pt>
                <c:pt idx="2">
                  <c:v>10</c:v>
                </c:pt>
                <c:pt idx="3">
                  <c:v>8.3000000000000007</c:v>
                </c:pt>
                <c:pt idx="4">
                  <c:v>7.5</c:v>
                </c:pt>
                <c:pt idx="5">
                  <c:v>7.2</c:v>
                </c:pt>
                <c:pt idx="6">
                  <c:v>7</c:v>
                </c:pt>
                <c:pt idx="7">
                  <c:v>6.7</c:v>
                </c:pt>
                <c:pt idx="8">
                  <c:v>6.5</c:v>
                </c:pt>
                <c:pt idx="9">
                  <c:v>6.3</c:v>
                </c:pt>
              </c:numCache>
            </c:numRef>
          </c:yVal>
          <c:smooth val="1"/>
          <c:extLst>
            <c:ext xmlns:c16="http://schemas.microsoft.com/office/drawing/2014/chart" uri="{C3380CC4-5D6E-409C-BE32-E72D297353CC}">
              <c16:uniqueId val="{00000000-1E99-43F9-B799-A76F6CC05AB0}"/>
            </c:ext>
          </c:extLst>
        </c:ser>
        <c:dLbls>
          <c:showLegendKey val="0"/>
          <c:showVal val="0"/>
          <c:showCatName val="0"/>
          <c:showSerName val="0"/>
          <c:showPercent val="0"/>
          <c:showBubbleSize val="0"/>
        </c:dLbls>
        <c:axId val="460176040"/>
        <c:axId val="460178000"/>
      </c:scatterChart>
      <c:valAx>
        <c:axId val="46017604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a:t>Time</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ru-RU"/>
          </a:p>
        </c:txPr>
        <c:crossAx val="460178000"/>
        <c:crosses val="autoZero"/>
        <c:crossBetween val="midCat"/>
      </c:valAx>
      <c:valAx>
        <c:axId val="4601780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a:t>Transformation Cost</a:t>
                </a:r>
              </a:p>
            </c:rich>
          </c:tx>
          <c:layout>
            <c:manualLayout>
              <c:xMode val="edge"/>
              <c:yMode val="edge"/>
              <c:x val="3.0555555555555555E-2"/>
              <c:y val="0.38499234470691163"/>
            </c:manualLayout>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ru-RU"/>
          </a:p>
        </c:txPr>
        <c:crossAx val="460176040"/>
        <c:crosses val="autoZero"/>
        <c:crossBetween val="midCat"/>
      </c:valAx>
      <c:spPr>
        <a:noFill/>
        <a:ln>
          <a:noFill/>
        </a:ln>
        <a:effectLst/>
      </c:spPr>
    </c:plotArea>
    <c:plotVisOnly val="1"/>
    <c:dispBlanksAs val="gap"/>
    <c:showDLblsOverMax val="0"/>
  </c:chart>
  <c:spPr>
    <a:noFill/>
    <a:ln>
      <a:noFill/>
    </a:ln>
    <a:effectLst/>
  </c:spPr>
  <c:txPr>
    <a:bodyPr/>
    <a:lstStyle/>
    <a:p>
      <a:pPr>
        <a:defRPr sz="1200" b="1"/>
      </a:pPr>
      <a:endParaRPr lang="ru-RU"/>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baseline="0">
                <a:solidFill>
                  <a:schemeClr val="tx2"/>
                </a:solidFill>
                <a:latin typeface="+mn-lt"/>
                <a:ea typeface="+mn-ea"/>
                <a:cs typeface="+mn-cs"/>
              </a:defRPr>
            </a:pPr>
            <a:r>
              <a:rPr lang="en-US" sz="2000"/>
              <a:t>Potential Value</a:t>
            </a:r>
          </a:p>
        </c:rich>
      </c:tx>
      <c:layout>
        <c:manualLayout>
          <c:xMode val="edge"/>
          <c:yMode val="edge"/>
          <c:x val="0.33497544968202658"/>
          <c:y val="3.4925148510988539E-2"/>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2"/>
              </a:solidFill>
              <a:latin typeface="+mn-lt"/>
              <a:ea typeface="+mn-ea"/>
              <a:cs typeface="+mn-cs"/>
            </a:defRPr>
          </a:pPr>
          <a:endParaRPr lang="ru-RU"/>
        </a:p>
      </c:txPr>
    </c:title>
    <c:autoTitleDeleted val="0"/>
    <c:plotArea>
      <c:layout>
        <c:manualLayout>
          <c:layoutTarget val="inner"/>
          <c:xMode val="edge"/>
          <c:yMode val="edge"/>
          <c:x val="0.14560197813949574"/>
          <c:y val="0.14421150684397044"/>
          <c:w val="0.79682533716698301"/>
          <c:h val="0.73752018534340102"/>
        </c:manualLayout>
      </c:layout>
      <c:scatterChart>
        <c:scatterStyle val="lineMarker"/>
        <c:varyColors val="0"/>
        <c:ser>
          <c:idx val="1"/>
          <c:order val="0"/>
          <c:tx>
            <c:v>Business Value</c:v>
          </c:tx>
          <c:spPr>
            <a:ln w="9525" cap="rnd">
              <a:solidFill>
                <a:schemeClr val="accent1"/>
              </a:solidFill>
              <a:round/>
            </a:ln>
            <a:effectLst>
              <a:outerShdw blurRad="40000" dist="23000" dir="5400000" rotWithShape="0">
                <a:srgbClr val="000000">
                  <a:alpha val="35000"/>
                </a:srgbClr>
              </a:outerShdw>
            </a:effectLst>
          </c:spPr>
          <c:marker>
            <c:symbol val="none"/>
          </c:marker>
          <c:yVal>
            <c:numRef>
              <c:f>'Business Value'!$C$26:$C$85</c:f>
              <c:numCache>
                <c:formatCode>General</c:formatCode>
                <c:ptCount val="60"/>
                <c:pt idx="0">
                  <c:v>1.9023199136847124E-8</c:v>
                </c:pt>
                <c:pt idx="1">
                  <c:v>1.4332013213263086E-6</c:v>
                </c:pt>
                <c:pt idx="2">
                  <c:v>1.6653845036120801E-5</c:v>
                </c:pt>
                <c:pt idx="3">
                  <c:v>9.0058651710405013E-5</c:v>
                </c:pt>
                <c:pt idx="4">
                  <c:v>3.2037196242337034E-4</c:v>
                </c:pt>
                <c:pt idx="5">
                  <c:v>8.747049290076189E-4</c:v>
                </c:pt>
                <c:pt idx="6">
                  <c:v>1.9900781911065036E-3</c:v>
                </c:pt>
                <c:pt idx="7">
                  <c:v>3.9628575716986105E-3</c:v>
                </c:pt>
                <c:pt idx="8">
                  <c:v>7.1291514506954083E-3</c:v>
                </c:pt>
                <c:pt idx="9">
                  <c:v>1.1840177285913692E-2</c:v>
                </c:pt>
                <c:pt idx="10">
                  <c:v>1.8436467219336186E-2</c:v>
                </c:pt>
                <c:pt idx="11">
                  <c:v>2.7224049955557498E-2</c:v>
                </c:pt>
                <c:pt idx="12">
                  <c:v>3.8454784384654987E-2</c:v>
                </c:pt>
                <c:pt idx="13">
                  <c:v>5.2312064325726777E-2</c:v>
                </c:pt>
                <c:pt idx="14">
                  <c:v>6.8902293233544951E-2</c:v>
                </c:pt>
                <c:pt idx="15">
                  <c:v>8.8251898527268682E-2</c:v>
                </c:pt>
                <c:pt idx="16">
                  <c:v>0.1103092254001357</c:v>
                </c:pt>
                <c:pt idx="17">
                  <c:v>0.13495040008186879</c:v>
                </c:pt>
                <c:pt idx="18">
                  <c:v>0.16198814987833721</c:v>
                </c:pt>
                <c:pt idx="19">
                  <c:v>0.19118257540216854</c:v>
                </c:pt>
                <c:pt idx="20">
                  <c:v>0.22225295452840027</c:v>
                </c:pt>
                <c:pt idx="21">
                  <c:v>0.25488978782242461</c:v>
                </c:pt>
                <c:pt idx="22">
                  <c:v>0.28876644750934355</c:v>
                </c:pt>
                <c:pt idx="23">
                  <c:v>0.32354994852961544</c:v>
                </c:pt>
                <c:pt idx="24">
                  <c:v>0.35891050837359245</c:v>
                </c:pt>
                <c:pt idx="25">
                  <c:v>0.3945296943375865</c:v>
                </c:pt>
                <c:pt idx="26">
                  <c:v>0.43010706838794122</c:v>
                </c:pt>
                <c:pt idx="27">
                  <c:v>0.46536532949519088</c:v>
                </c:pt>
                <c:pt idx="28">
                  <c:v>0.50005402158349566</c:v>
                </c:pt>
                <c:pt idx="29">
                  <c:v>0.5339519238712469</c:v>
                </c:pt>
                <c:pt idx="30">
                  <c:v>0.56686827182893729</c:v>
                </c:pt>
                <c:pt idx="31">
                  <c:v>0.59864297405169486</c:v>
                </c:pt>
                <c:pt idx="32">
                  <c:v>0.62914599588006681</c:v>
                </c:pt>
                <c:pt idx="33">
                  <c:v>0.65827607729617066</c:v>
                </c:pt>
                <c:pt idx="34">
                  <c:v>0.68595894289557768</c:v>
                </c:pt>
                <c:pt idx="35">
                  <c:v>0.71214514767883585</c:v>
                </c:pt>
                <c:pt idx="36">
                  <c:v>0.73680768575800637</c:v>
                </c:pt>
                <c:pt idx="37">
                  <c:v>0.75993947122567751</c:v>
                </c:pt>
                <c:pt idx="38">
                  <c:v>0.78155078245998144</c:v>
                </c:pt>
                <c:pt idx="39">
                  <c:v>0.80166674382962588</c:v>
                </c:pt>
                <c:pt idx="40">
                  <c:v>0.82032490266641334</c:v>
                </c:pt>
                <c:pt idx="41">
                  <c:v>0.8375729448376692</c:v>
                </c:pt>
                <c:pt idx="42">
                  <c:v>0.85346657946553184</c:v>
                </c:pt>
                <c:pt idx="43">
                  <c:v>0.86806761236825392</c:v>
                </c:pt>
                <c:pt idx="44">
                  <c:v>0.88144221861214</c:v>
                </c:pt>
                <c:pt idx="45">
                  <c:v>0.89365941706760033</c:v>
                </c:pt>
                <c:pt idx="46">
                  <c:v>0.90478974392190858</c:v>
                </c:pt>
                <c:pt idx="47">
                  <c:v>0.91490411755189038</c:v>
                </c:pt>
                <c:pt idx="48">
                  <c:v>0.92407288382755093</c:v>
                </c:pt>
                <c:pt idx="49">
                  <c:v>0.93236502862686188</c:v>
                </c:pt>
                <c:pt idx="50">
                  <c:v>0.93984754292303552</c:v>
                </c:pt>
                <c:pt idx="51">
                  <c:v>0.94658492510026437</c:v>
                </c:pt>
                <c:pt idx="52">
                  <c:v>0.95263880501824838</c:v>
                </c:pt>
                <c:pt idx="53">
                  <c:v>0.95806767465205833</c:v>
                </c:pt>
                <c:pt idx="54">
                  <c:v>0.9629267107708529</c:v>
                </c:pt>
                <c:pt idx="55">
                  <c:v>0.96726767599192387</c:v>
                </c:pt>
                <c:pt idx="56">
                  <c:v>0.97113888557626782</c:v>
                </c:pt>
                <c:pt idx="57">
                  <c:v>0.97458522845344753</c:v>
                </c:pt>
                <c:pt idx="58">
                  <c:v>0.9776482321249047</c:v>
                </c:pt>
                <c:pt idx="59">
                  <c:v>0.98036616225542939</c:v>
                </c:pt>
              </c:numCache>
            </c:numRef>
          </c:yVal>
          <c:smooth val="0"/>
          <c:extLst>
            <c:ext xmlns:c16="http://schemas.microsoft.com/office/drawing/2014/chart" uri="{C3380CC4-5D6E-409C-BE32-E72D297353CC}">
              <c16:uniqueId val="{00000000-87C6-4228-83EB-95513C5D1769}"/>
            </c:ext>
          </c:extLst>
        </c:ser>
        <c:dLbls>
          <c:showLegendKey val="0"/>
          <c:showVal val="0"/>
          <c:showCatName val="0"/>
          <c:showSerName val="0"/>
          <c:showPercent val="0"/>
          <c:showBubbleSize val="0"/>
        </c:dLbls>
        <c:axId val="556688784"/>
        <c:axId val="556369208"/>
      </c:scatterChart>
      <c:valAx>
        <c:axId val="556688784"/>
        <c:scaling>
          <c:orientation val="minMax"/>
        </c:scaling>
        <c:delete val="0"/>
        <c:axPos val="b"/>
        <c:majorGridlines>
          <c:spPr>
            <a:ln w="9525" cap="flat" cmpd="sng" algn="ctr">
              <a:solidFill>
                <a:schemeClr val="tx2">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sz="1600"/>
                  <a:t>Scope</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ru-RU"/>
            </a:p>
          </c:txPr>
        </c:title>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ru-RU"/>
          </a:p>
        </c:txPr>
        <c:crossAx val="556369208"/>
        <c:crosses val="autoZero"/>
        <c:crossBetween val="midCat"/>
      </c:valAx>
      <c:valAx>
        <c:axId val="556369208"/>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sz="1600"/>
                  <a:t>Business value</a:t>
                </a:r>
              </a:p>
            </c:rich>
          </c:tx>
          <c:overlay val="0"/>
          <c:spPr>
            <a:noFill/>
            <a:ln>
              <a:noFill/>
            </a:ln>
            <a:effectLst/>
          </c:spPr>
          <c:txPr>
            <a:bodyPr rot="-540000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ru-RU"/>
            </a:p>
          </c:txPr>
        </c:title>
        <c:numFmt formatCode="General" sourceLinked="1"/>
        <c:majorTickMark val="none"/>
        <c:minorTickMark val="none"/>
        <c:tickLblPos val="nextTo"/>
        <c:spPr>
          <a:noFill/>
          <a:ln>
            <a:solidFill>
              <a:schemeClr val="tx2">
                <a:lumMod val="40000"/>
                <a:lumOff val="60000"/>
              </a:schemeClr>
            </a:solid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ru-RU"/>
          </a:p>
        </c:txPr>
        <c:crossAx val="55668878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baseline="0">
                <a:solidFill>
                  <a:schemeClr val="tx2"/>
                </a:solidFill>
                <a:latin typeface="+mn-lt"/>
                <a:ea typeface="+mn-ea"/>
                <a:cs typeface="+mn-cs"/>
              </a:defRPr>
            </a:pPr>
            <a:r>
              <a:rPr lang="en-US" sz="2000"/>
              <a:t>Project Risk</a:t>
            </a:r>
          </a:p>
        </c:rich>
      </c:tx>
      <c:layout>
        <c:manualLayout>
          <c:xMode val="edge"/>
          <c:yMode val="edge"/>
          <c:x val="0.37301930950268486"/>
          <c:y val="2.7827484247000218E-2"/>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2"/>
              </a:solidFill>
              <a:latin typeface="+mn-lt"/>
              <a:ea typeface="+mn-ea"/>
              <a:cs typeface="+mn-cs"/>
            </a:defRPr>
          </a:pPr>
          <a:endParaRPr lang="ru-RU"/>
        </a:p>
      </c:txPr>
    </c:title>
    <c:autoTitleDeleted val="0"/>
    <c:plotArea>
      <c:layout>
        <c:manualLayout>
          <c:layoutTarget val="inner"/>
          <c:xMode val="edge"/>
          <c:yMode val="edge"/>
          <c:x val="0.1633780654986087"/>
          <c:y val="0.12633515456322422"/>
          <c:w val="0.79682533716698301"/>
          <c:h val="0.73752018534340102"/>
        </c:manualLayout>
      </c:layout>
      <c:scatterChart>
        <c:scatterStyle val="lineMarker"/>
        <c:varyColors val="0"/>
        <c:ser>
          <c:idx val="1"/>
          <c:order val="0"/>
          <c:tx>
            <c:v>Business Value</c:v>
          </c:tx>
          <c:spPr>
            <a:ln w="9525" cap="rnd">
              <a:solidFill>
                <a:schemeClr val="accent1"/>
              </a:solidFill>
              <a:round/>
            </a:ln>
            <a:effectLst>
              <a:outerShdw blurRad="40000" dist="23000" dir="5400000" rotWithShape="0">
                <a:srgbClr val="000000">
                  <a:alpha val="35000"/>
                </a:srgbClr>
              </a:outerShdw>
            </a:effectLst>
          </c:spPr>
          <c:marker>
            <c:symbol val="none"/>
          </c:marker>
          <c:yVal>
            <c:numRef>
              <c:f>'Business Value'!$C$26:$C$85</c:f>
              <c:numCache>
                <c:formatCode>General</c:formatCode>
                <c:ptCount val="60"/>
                <c:pt idx="0">
                  <c:v>1.9023199136847124E-8</c:v>
                </c:pt>
                <c:pt idx="1">
                  <c:v>1.4332013213263086E-6</c:v>
                </c:pt>
                <c:pt idx="2">
                  <c:v>1.6653845036120801E-5</c:v>
                </c:pt>
                <c:pt idx="3">
                  <c:v>9.0058651710405013E-5</c:v>
                </c:pt>
                <c:pt idx="4">
                  <c:v>3.2037196242337034E-4</c:v>
                </c:pt>
                <c:pt idx="5">
                  <c:v>8.747049290076189E-4</c:v>
                </c:pt>
                <c:pt idx="6">
                  <c:v>1.9900781911065036E-3</c:v>
                </c:pt>
                <c:pt idx="7">
                  <c:v>3.9628575716986105E-3</c:v>
                </c:pt>
                <c:pt idx="8">
                  <c:v>7.1291514506954083E-3</c:v>
                </c:pt>
                <c:pt idx="9">
                  <c:v>1.1840177285913692E-2</c:v>
                </c:pt>
                <c:pt idx="10">
                  <c:v>1.8436467219336186E-2</c:v>
                </c:pt>
                <c:pt idx="11">
                  <c:v>2.7224049955557498E-2</c:v>
                </c:pt>
                <c:pt idx="12">
                  <c:v>3.8454784384654987E-2</c:v>
                </c:pt>
                <c:pt idx="13">
                  <c:v>5.2312064325726777E-2</c:v>
                </c:pt>
                <c:pt idx="14">
                  <c:v>6.8902293233544951E-2</c:v>
                </c:pt>
                <c:pt idx="15">
                  <c:v>8.8251898527268682E-2</c:v>
                </c:pt>
                <c:pt idx="16">
                  <c:v>0.1103092254001357</c:v>
                </c:pt>
                <c:pt idx="17">
                  <c:v>0.13495040008186879</c:v>
                </c:pt>
                <c:pt idx="18">
                  <c:v>0.16198814987833721</c:v>
                </c:pt>
                <c:pt idx="19">
                  <c:v>0.19118257540216854</c:v>
                </c:pt>
                <c:pt idx="20">
                  <c:v>0.22225295452840027</c:v>
                </c:pt>
                <c:pt idx="21">
                  <c:v>0.25488978782242461</c:v>
                </c:pt>
                <c:pt idx="22">
                  <c:v>0.28876644750934355</c:v>
                </c:pt>
                <c:pt idx="23">
                  <c:v>0.32354994852961544</c:v>
                </c:pt>
                <c:pt idx="24">
                  <c:v>0.35891050837359245</c:v>
                </c:pt>
                <c:pt idx="25">
                  <c:v>0.3945296943375865</c:v>
                </c:pt>
                <c:pt idx="26">
                  <c:v>0.43010706838794122</c:v>
                </c:pt>
                <c:pt idx="27">
                  <c:v>0.46536532949519088</c:v>
                </c:pt>
                <c:pt idx="28">
                  <c:v>0.50005402158349566</c:v>
                </c:pt>
                <c:pt idx="29">
                  <c:v>0.5339519238712469</c:v>
                </c:pt>
                <c:pt idx="30">
                  <c:v>0.56686827182893729</c:v>
                </c:pt>
                <c:pt idx="31">
                  <c:v>0.59864297405169486</c:v>
                </c:pt>
                <c:pt idx="32">
                  <c:v>0.62914599588006681</c:v>
                </c:pt>
                <c:pt idx="33">
                  <c:v>0.65827607729617066</c:v>
                </c:pt>
                <c:pt idx="34">
                  <c:v>0.68595894289557768</c:v>
                </c:pt>
                <c:pt idx="35">
                  <c:v>0.71214514767883585</c:v>
                </c:pt>
                <c:pt idx="36">
                  <c:v>0.73680768575800637</c:v>
                </c:pt>
                <c:pt idx="37">
                  <c:v>0.75993947122567751</c:v>
                </c:pt>
                <c:pt idx="38">
                  <c:v>0.78155078245998144</c:v>
                </c:pt>
                <c:pt idx="39">
                  <c:v>0.80166674382962588</c:v>
                </c:pt>
                <c:pt idx="40">
                  <c:v>0.82032490266641334</c:v>
                </c:pt>
                <c:pt idx="41">
                  <c:v>0.8375729448376692</c:v>
                </c:pt>
                <c:pt idx="42">
                  <c:v>0.85346657946553184</c:v>
                </c:pt>
                <c:pt idx="43">
                  <c:v>0.86806761236825392</c:v>
                </c:pt>
                <c:pt idx="44">
                  <c:v>0.88144221861214</c:v>
                </c:pt>
                <c:pt idx="45">
                  <c:v>0.89365941706760033</c:v>
                </c:pt>
                <c:pt idx="46">
                  <c:v>0.90478974392190858</c:v>
                </c:pt>
                <c:pt idx="47">
                  <c:v>0.91490411755189038</c:v>
                </c:pt>
                <c:pt idx="48">
                  <c:v>0.92407288382755093</c:v>
                </c:pt>
                <c:pt idx="49">
                  <c:v>0.93236502862686188</c:v>
                </c:pt>
                <c:pt idx="50">
                  <c:v>0.93984754292303552</c:v>
                </c:pt>
                <c:pt idx="51">
                  <c:v>0.94658492510026437</c:v>
                </c:pt>
                <c:pt idx="52">
                  <c:v>0.95263880501824838</c:v>
                </c:pt>
                <c:pt idx="53">
                  <c:v>0.95806767465205833</c:v>
                </c:pt>
                <c:pt idx="54">
                  <c:v>0.9629267107708529</c:v>
                </c:pt>
                <c:pt idx="55">
                  <c:v>0.96726767599192387</c:v>
                </c:pt>
                <c:pt idx="56">
                  <c:v>0.97113888557626782</c:v>
                </c:pt>
                <c:pt idx="57">
                  <c:v>0.97458522845344753</c:v>
                </c:pt>
                <c:pt idx="58">
                  <c:v>0.9776482321249047</c:v>
                </c:pt>
                <c:pt idx="59">
                  <c:v>0.98036616225542939</c:v>
                </c:pt>
              </c:numCache>
            </c:numRef>
          </c:yVal>
          <c:smooth val="0"/>
          <c:extLst>
            <c:ext xmlns:c16="http://schemas.microsoft.com/office/drawing/2014/chart" uri="{C3380CC4-5D6E-409C-BE32-E72D297353CC}">
              <c16:uniqueId val="{00000000-FBF2-49E8-A655-14747223B9C7}"/>
            </c:ext>
          </c:extLst>
        </c:ser>
        <c:dLbls>
          <c:showLegendKey val="0"/>
          <c:showVal val="0"/>
          <c:showCatName val="0"/>
          <c:showSerName val="0"/>
          <c:showPercent val="0"/>
          <c:showBubbleSize val="0"/>
        </c:dLbls>
        <c:axId val="455286552"/>
        <c:axId val="455292040"/>
      </c:scatterChart>
      <c:valAx>
        <c:axId val="455286552"/>
        <c:scaling>
          <c:orientation val="minMax"/>
        </c:scaling>
        <c:delete val="0"/>
        <c:axPos val="b"/>
        <c:majorGridlines>
          <c:spPr>
            <a:ln w="9525" cap="flat" cmpd="sng" algn="ctr">
              <a:solidFill>
                <a:schemeClr val="tx2">
                  <a:lumMod val="15000"/>
                  <a:lumOff val="85000"/>
                </a:schemeClr>
              </a:solidFill>
              <a:round/>
            </a:ln>
            <a:effectLst/>
          </c:spPr>
        </c:majorGridlines>
        <c:title>
          <c:tx>
            <c:rich>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sz="1600"/>
                  <a:t>Scope</a:t>
                </a:r>
              </a:p>
            </c:rich>
          </c:tx>
          <c:overlay val="0"/>
          <c:spPr>
            <a:noFill/>
            <a:ln>
              <a:noFill/>
            </a:ln>
            <a:effectLst/>
          </c:spPr>
          <c:txPr>
            <a:bodyPr rot="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ru-RU"/>
            </a:p>
          </c:txPr>
        </c:title>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ru-RU"/>
          </a:p>
        </c:txPr>
        <c:crossAx val="455292040"/>
        <c:crosses val="autoZero"/>
        <c:crossBetween val="midCat"/>
      </c:valAx>
      <c:valAx>
        <c:axId val="455292040"/>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1600" b="1" i="0" u="none" strike="noStrike" kern="1200" baseline="0">
                    <a:solidFill>
                      <a:schemeClr val="tx2"/>
                    </a:solidFill>
                    <a:latin typeface="+mn-lt"/>
                    <a:ea typeface="+mn-ea"/>
                    <a:cs typeface="+mn-cs"/>
                  </a:defRPr>
                </a:pPr>
                <a:r>
                  <a:rPr lang="en-US" sz="1600"/>
                  <a:t>Risk </a:t>
                </a:r>
              </a:p>
            </c:rich>
          </c:tx>
          <c:overlay val="0"/>
          <c:spPr>
            <a:noFill/>
            <a:ln>
              <a:noFill/>
            </a:ln>
            <a:effectLst/>
          </c:spPr>
          <c:txPr>
            <a:bodyPr rot="-5400000" spcFirstLastPara="1" vertOverflow="ellipsis" vert="horz" wrap="square" anchor="ctr" anchorCtr="1"/>
            <a:lstStyle/>
            <a:p>
              <a:pPr>
                <a:defRPr sz="1600" b="1" i="0" u="none" strike="noStrike" kern="1200" baseline="0">
                  <a:solidFill>
                    <a:schemeClr val="tx2"/>
                  </a:solidFill>
                  <a:latin typeface="+mn-lt"/>
                  <a:ea typeface="+mn-ea"/>
                  <a:cs typeface="+mn-cs"/>
                </a:defRPr>
              </a:pPr>
              <a:endParaRPr lang="ru-RU"/>
            </a:p>
          </c:txPr>
        </c:title>
        <c:numFmt formatCode="General" sourceLinked="1"/>
        <c:majorTickMark val="none"/>
        <c:minorTickMark val="none"/>
        <c:tickLblPos val="nextTo"/>
        <c:spPr>
          <a:noFill/>
          <a:ln>
            <a:solidFill>
              <a:schemeClr val="tx2">
                <a:lumMod val="40000"/>
                <a:lumOff val="60000"/>
              </a:schemeClr>
            </a:solid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ru-RU"/>
          </a:p>
        </c:txPr>
        <c:crossAx val="45528655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ru-RU"/>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2">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9525" cap="rnd">
        <a:solidFill>
          <a:schemeClr val="phClr"/>
        </a:solidFill>
        <a:round/>
      </a:ln>
    </cs:spPr>
  </cs:dataPointLine>
  <cs:dataPointMarker>
    <cs:lnRef idx="0">
      <cs:styleClr val="auto"/>
    </cs:lnRef>
    <cs:fillRef idx="3">
      <cs:styleClr val="auto"/>
    </cs:fillRef>
    <cs:effectRef idx="2"/>
    <cs:fontRef idx="minor">
      <a:schemeClr val="tx2"/>
    </cs:fontRef>
    <cs:spPr>
      <a:ln w="9525">
        <a:solidFill>
          <a:schemeClr val="phClr"/>
        </a:solidFill>
        <a:round/>
      </a:ln>
    </cs:spPr>
  </cs:dataPointMarker>
  <cs:dataPointMarkerLayout symbol="circle" size="5"/>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9525" cap="rnd">
        <a:solidFill>
          <a:schemeClr val="phClr"/>
        </a:solidFill>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spPr>
      <a:ln>
        <a:solidFill>
          <a:schemeClr val="tx2">
            <a:lumMod val="40000"/>
            <a:lumOff val="60000"/>
          </a:schemeClr>
        </a:solidFill>
      </a:ln>
    </cs:spPr>
    <cs:defRPr sz="900"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2">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9525" cap="rnd">
        <a:solidFill>
          <a:schemeClr val="phClr"/>
        </a:solidFill>
        <a:round/>
      </a:ln>
    </cs:spPr>
  </cs:dataPointLine>
  <cs:dataPointMarker>
    <cs:lnRef idx="0">
      <cs:styleClr val="auto"/>
    </cs:lnRef>
    <cs:fillRef idx="3">
      <cs:styleClr val="auto"/>
    </cs:fillRef>
    <cs:effectRef idx="2"/>
    <cs:fontRef idx="minor">
      <a:schemeClr val="tx2"/>
    </cs:fontRef>
    <cs:spPr>
      <a:ln w="9525">
        <a:solidFill>
          <a:schemeClr val="phClr"/>
        </a:solidFill>
        <a:round/>
      </a:ln>
    </cs:spPr>
  </cs:dataPointMarker>
  <cs:dataPointMarkerLayout symbol="circle" size="5"/>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9525" cap="rnd">
        <a:solidFill>
          <a:schemeClr val="phClr"/>
        </a:solidFill>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spPr>
      <a:ln>
        <a:solidFill>
          <a:schemeClr val="tx2">
            <a:lumMod val="40000"/>
            <a:lumOff val="60000"/>
          </a:schemeClr>
        </a:solidFill>
      </a:ln>
    </cs:spPr>
    <cs:defRPr sz="900"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42">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9525" cap="rnd">
        <a:solidFill>
          <a:schemeClr val="phClr"/>
        </a:solidFill>
        <a:round/>
      </a:ln>
    </cs:spPr>
  </cs:dataPointLine>
  <cs:dataPointMarker>
    <cs:lnRef idx="0">
      <cs:styleClr val="auto"/>
    </cs:lnRef>
    <cs:fillRef idx="3">
      <cs:styleClr val="auto"/>
    </cs:fillRef>
    <cs:effectRef idx="2"/>
    <cs:fontRef idx="minor">
      <a:schemeClr val="tx2"/>
    </cs:fontRef>
    <cs:spPr>
      <a:ln w="9525">
        <a:solidFill>
          <a:schemeClr val="phClr"/>
        </a:solidFill>
        <a:round/>
      </a:ln>
    </cs:spPr>
  </cs:dataPointMarker>
  <cs:dataPointMarkerLayout symbol="circle" size="5"/>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9525" cap="rnd">
        <a:solidFill>
          <a:schemeClr val="phClr"/>
        </a:solidFill>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spPr>
      <a:ln>
        <a:solidFill>
          <a:schemeClr val="tx2">
            <a:lumMod val="40000"/>
            <a:lumOff val="60000"/>
          </a:schemeClr>
        </a:solidFill>
      </a:ln>
    </cs:spPr>
    <cs:defRPr sz="900" kern="1200"/>
  </cs:valueAxis>
  <cs:wall>
    <cs:lnRef idx="0"/>
    <cs:fillRef idx="0"/>
    <cs:effectRef idx="0"/>
    <cs:fontRef idx="minor">
      <a:schemeClr val="tx2"/>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8-04-30T15:16:32.424" idx="1">
    <p:pos x="3172" y="215"/>
    <p:text>New slide</p:text>
    <p:extLst>
      <p:ext uri="{C676402C-5697-4E1C-873F-D02D1690AC5C}">
        <p15:threadingInfo xmlns:p15="http://schemas.microsoft.com/office/powerpoint/2012/main" timeZoneBias="36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293C02-D58A-4EF1-A7B1-7CD14317BD21}"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US"/>
        </a:p>
      </dgm:t>
    </dgm:pt>
    <dgm:pt modelId="{F9071FA5-A4E9-4312-963E-65FD0FA292C1}">
      <dgm:prSet phldrT="[Text]"/>
      <dgm:spPr/>
      <dgm:t>
        <a:bodyPr/>
        <a:lstStyle/>
        <a:p>
          <a:r>
            <a:rPr lang="en-US" dirty="0"/>
            <a:t>Top Down</a:t>
          </a:r>
        </a:p>
      </dgm:t>
    </dgm:pt>
    <dgm:pt modelId="{8227A381-10E1-4B83-A339-E97340A6D94D}" type="parTrans" cxnId="{80A6AACA-2119-4949-8605-788879A6A694}">
      <dgm:prSet/>
      <dgm:spPr/>
      <dgm:t>
        <a:bodyPr/>
        <a:lstStyle/>
        <a:p>
          <a:endParaRPr lang="en-US"/>
        </a:p>
      </dgm:t>
    </dgm:pt>
    <dgm:pt modelId="{1BA4A262-D939-4B90-B156-2F9A71D9A893}" type="sibTrans" cxnId="{80A6AACA-2119-4949-8605-788879A6A694}">
      <dgm:prSet/>
      <dgm:spPr/>
      <dgm:t>
        <a:bodyPr/>
        <a:lstStyle/>
        <a:p>
          <a:endParaRPr lang="en-US"/>
        </a:p>
      </dgm:t>
    </dgm:pt>
    <dgm:pt modelId="{689E6531-2CA6-4B1B-9661-97CEBFBC2301}">
      <dgm:prSet phldrT="[Text]"/>
      <dgm:spPr/>
      <dgm:t>
        <a:bodyPr/>
        <a:lstStyle/>
        <a:p>
          <a:r>
            <a:rPr lang="en-US" dirty="0"/>
            <a:t>Bottom Up</a:t>
          </a:r>
        </a:p>
      </dgm:t>
    </dgm:pt>
    <dgm:pt modelId="{50ECE915-51BA-4B05-B655-A006164EB8FF}" type="parTrans" cxnId="{CD7A3850-360A-4229-9EA7-6CAAF8DCE717}">
      <dgm:prSet/>
      <dgm:spPr/>
      <dgm:t>
        <a:bodyPr/>
        <a:lstStyle/>
        <a:p>
          <a:endParaRPr lang="en-US"/>
        </a:p>
      </dgm:t>
    </dgm:pt>
    <dgm:pt modelId="{9ADB48D0-5A31-4DC6-8A0A-02F7F99D212F}" type="sibTrans" cxnId="{CD7A3850-360A-4229-9EA7-6CAAF8DCE717}">
      <dgm:prSet/>
      <dgm:spPr/>
      <dgm:t>
        <a:bodyPr/>
        <a:lstStyle/>
        <a:p>
          <a:endParaRPr lang="en-US"/>
        </a:p>
      </dgm:t>
    </dgm:pt>
    <dgm:pt modelId="{1B8665F5-882E-4892-AAD1-A3519E0A7FD1}">
      <dgm:prSet phldrT="[Text]"/>
      <dgm:spPr/>
      <dgm:t>
        <a:bodyPr/>
        <a:lstStyle/>
        <a:p>
          <a:r>
            <a:rPr lang="en-US" dirty="0"/>
            <a:t>Enterprise data warehouse</a:t>
          </a:r>
        </a:p>
      </dgm:t>
    </dgm:pt>
    <dgm:pt modelId="{D00CFE1C-26A5-44E4-BAA4-1F5F6DF5D78C}" type="parTrans" cxnId="{38F6ED78-0E90-4FC6-B835-64C69B5C7F2A}">
      <dgm:prSet/>
      <dgm:spPr/>
      <dgm:t>
        <a:bodyPr/>
        <a:lstStyle/>
        <a:p>
          <a:endParaRPr lang="en-US"/>
        </a:p>
      </dgm:t>
    </dgm:pt>
    <dgm:pt modelId="{3524A11F-DD9D-40E4-8C8A-A0804E11C7CC}" type="sibTrans" cxnId="{38F6ED78-0E90-4FC6-B835-64C69B5C7F2A}">
      <dgm:prSet/>
      <dgm:spPr/>
      <dgm:t>
        <a:bodyPr/>
        <a:lstStyle/>
        <a:p>
          <a:endParaRPr lang="en-US"/>
        </a:p>
      </dgm:t>
    </dgm:pt>
    <dgm:pt modelId="{C0F222EB-0C25-4D53-8197-8D9F809D00CF}">
      <dgm:prSet phldrT="[Text]"/>
      <dgm:spPr/>
      <dgm:t>
        <a:bodyPr/>
        <a:lstStyle/>
        <a:p>
          <a:r>
            <a:rPr lang="en-US" dirty="0"/>
            <a:t>Independent data marts</a:t>
          </a:r>
        </a:p>
      </dgm:t>
    </dgm:pt>
    <dgm:pt modelId="{6367C46A-1FD9-4D60-B340-3216EF47CE22}" type="parTrans" cxnId="{636293FB-E29A-4D9A-98E2-B08398722621}">
      <dgm:prSet/>
      <dgm:spPr/>
      <dgm:t>
        <a:bodyPr/>
        <a:lstStyle/>
        <a:p>
          <a:endParaRPr lang="en-US"/>
        </a:p>
      </dgm:t>
    </dgm:pt>
    <dgm:pt modelId="{CC1B8D78-D47D-4074-B49B-C3AEA37A99BA}" type="sibTrans" cxnId="{636293FB-E29A-4D9A-98E2-B08398722621}">
      <dgm:prSet/>
      <dgm:spPr/>
      <dgm:t>
        <a:bodyPr/>
        <a:lstStyle/>
        <a:p>
          <a:endParaRPr lang="en-US"/>
        </a:p>
      </dgm:t>
    </dgm:pt>
    <dgm:pt modelId="{292B2999-163C-4EBE-BEA2-DCA010007A22}">
      <dgm:prSet phldrT="[Text]"/>
      <dgm:spPr/>
      <dgm:t>
        <a:bodyPr/>
        <a:lstStyle/>
        <a:p>
          <a:r>
            <a:rPr lang="en-US" dirty="0"/>
            <a:t>Higher integration levels</a:t>
          </a:r>
        </a:p>
      </dgm:t>
    </dgm:pt>
    <dgm:pt modelId="{CD45D0B6-1C5C-44AC-A645-C6B76E133FB7}" type="parTrans" cxnId="{C4C0065A-D6A5-4BC8-A895-937E4BE84840}">
      <dgm:prSet/>
      <dgm:spPr/>
      <dgm:t>
        <a:bodyPr/>
        <a:lstStyle/>
        <a:p>
          <a:endParaRPr lang="en-US"/>
        </a:p>
      </dgm:t>
    </dgm:pt>
    <dgm:pt modelId="{1A14748B-9C97-4CD6-B973-BC74AB96F842}" type="sibTrans" cxnId="{C4C0065A-D6A5-4BC8-A895-937E4BE84840}">
      <dgm:prSet/>
      <dgm:spPr/>
      <dgm:t>
        <a:bodyPr/>
        <a:lstStyle/>
        <a:p>
          <a:endParaRPr lang="en-US"/>
        </a:p>
      </dgm:t>
    </dgm:pt>
    <dgm:pt modelId="{2A6A19D6-45A2-4203-AFC9-547F0D112C30}">
      <dgm:prSet phldrT="[Text]"/>
      <dgm:spPr/>
      <dgm:t>
        <a:bodyPr/>
        <a:lstStyle/>
        <a:p>
          <a:r>
            <a:rPr lang="en-US" dirty="0"/>
            <a:t>Larger project scope</a:t>
          </a:r>
        </a:p>
      </dgm:t>
    </dgm:pt>
    <dgm:pt modelId="{2781E854-3E10-40C4-9B4C-66917D0A5240}" type="parTrans" cxnId="{D4C3759F-C3CE-4754-86C3-08B9F3404F25}">
      <dgm:prSet/>
      <dgm:spPr/>
      <dgm:t>
        <a:bodyPr/>
        <a:lstStyle/>
        <a:p>
          <a:endParaRPr lang="en-US"/>
        </a:p>
      </dgm:t>
    </dgm:pt>
    <dgm:pt modelId="{5BF9AD31-9EC7-497B-98E1-471944DBCAAA}" type="sibTrans" cxnId="{D4C3759F-C3CE-4754-86C3-08B9F3404F25}">
      <dgm:prSet/>
      <dgm:spPr/>
      <dgm:t>
        <a:bodyPr/>
        <a:lstStyle/>
        <a:p>
          <a:endParaRPr lang="en-US"/>
        </a:p>
      </dgm:t>
    </dgm:pt>
    <dgm:pt modelId="{CCB17C6F-11D2-4751-B212-1F2A0DD220C2}">
      <dgm:prSet phldrT="[Text]"/>
      <dgm:spPr/>
      <dgm:t>
        <a:bodyPr/>
        <a:lstStyle/>
        <a:p>
          <a:r>
            <a:rPr lang="en-US" dirty="0"/>
            <a:t>Lower integration levels</a:t>
          </a:r>
        </a:p>
      </dgm:t>
    </dgm:pt>
    <dgm:pt modelId="{8E1F8FD3-516B-4C6C-BD97-509AF8D80B3B}" type="parTrans" cxnId="{43A2CFF2-729B-4524-BD9A-D77AE8C6EF6E}">
      <dgm:prSet/>
      <dgm:spPr/>
      <dgm:t>
        <a:bodyPr/>
        <a:lstStyle/>
        <a:p>
          <a:endParaRPr lang="en-US"/>
        </a:p>
      </dgm:t>
    </dgm:pt>
    <dgm:pt modelId="{2D49E6E1-B627-4334-A017-1E4B52C272C1}" type="sibTrans" cxnId="{43A2CFF2-729B-4524-BD9A-D77AE8C6EF6E}">
      <dgm:prSet/>
      <dgm:spPr/>
      <dgm:t>
        <a:bodyPr/>
        <a:lstStyle/>
        <a:p>
          <a:endParaRPr lang="en-US"/>
        </a:p>
      </dgm:t>
    </dgm:pt>
    <dgm:pt modelId="{3287A645-FE83-4F67-B67C-0E24F6291897}">
      <dgm:prSet phldrT="[Text]"/>
      <dgm:spPr/>
      <dgm:t>
        <a:bodyPr/>
        <a:lstStyle/>
        <a:p>
          <a:r>
            <a:rPr lang="en-US" dirty="0"/>
            <a:t>Smaller project scope</a:t>
          </a:r>
        </a:p>
      </dgm:t>
    </dgm:pt>
    <dgm:pt modelId="{D30F9A5E-AF79-4453-A662-CA382E212AA0}" type="parTrans" cxnId="{B14084B2-908A-4B10-AD13-3EE43A4B5EC1}">
      <dgm:prSet/>
      <dgm:spPr/>
      <dgm:t>
        <a:bodyPr/>
        <a:lstStyle/>
        <a:p>
          <a:endParaRPr lang="en-US"/>
        </a:p>
      </dgm:t>
    </dgm:pt>
    <dgm:pt modelId="{16EE10BF-915C-40A4-841A-1EC5887C169D}" type="sibTrans" cxnId="{B14084B2-908A-4B10-AD13-3EE43A4B5EC1}">
      <dgm:prSet/>
      <dgm:spPr/>
      <dgm:t>
        <a:bodyPr/>
        <a:lstStyle/>
        <a:p>
          <a:endParaRPr lang="en-US"/>
        </a:p>
      </dgm:t>
    </dgm:pt>
    <dgm:pt modelId="{2EC2B104-98C1-4248-AE34-F2AFDC538705}">
      <dgm:prSet phldrT="[Text]"/>
      <dgm:spPr/>
      <dgm:t>
        <a:bodyPr/>
        <a:lstStyle/>
        <a:p>
          <a:r>
            <a:rPr lang="en-US"/>
            <a:t>Logically </a:t>
          </a:r>
          <a:r>
            <a:rPr lang="en-US" dirty="0"/>
            <a:t>centralized</a:t>
          </a:r>
        </a:p>
      </dgm:t>
    </dgm:pt>
    <dgm:pt modelId="{5E0CC1AC-6F50-47BC-93BC-B21439CFCAF5}" type="parTrans" cxnId="{E765C156-75A7-4F3D-8C53-09499C67BEF2}">
      <dgm:prSet/>
      <dgm:spPr/>
      <dgm:t>
        <a:bodyPr/>
        <a:lstStyle/>
        <a:p>
          <a:endParaRPr lang="en-US"/>
        </a:p>
      </dgm:t>
    </dgm:pt>
    <dgm:pt modelId="{93F9302B-BCAB-47F1-951F-B1AE4910DEF7}" type="sibTrans" cxnId="{E765C156-75A7-4F3D-8C53-09499C67BEF2}">
      <dgm:prSet/>
      <dgm:spPr/>
      <dgm:t>
        <a:bodyPr/>
        <a:lstStyle/>
        <a:p>
          <a:endParaRPr lang="en-US"/>
        </a:p>
      </dgm:t>
    </dgm:pt>
    <dgm:pt modelId="{BC9116FB-3510-478C-B6F9-A7F5BAD59700}">
      <dgm:prSet phldrT="[Text]"/>
      <dgm:spPr/>
      <dgm:t>
        <a:bodyPr/>
        <a:lstStyle/>
        <a:p>
          <a:r>
            <a:rPr lang="en-US"/>
            <a:t>Logically </a:t>
          </a:r>
          <a:r>
            <a:rPr lang="en-US" dirty="0"/>
            <a:t>decentralized</a:t>
          </a:r>
        </a:p>
      </dgm:t>
    </dgm:pt>
    <dgm:pt modelId="{B399B2CF-6962-4215-B516-5BD61B31C160}" type="parTrans" cxnId="{32906CDB-D606-402E-9CF6-2D7CCAEF528B}">
      <dgm:prSet/>
      <dgm:spPr/>
      <dgm:t>
        <a:bodyPr/>
        <a:lstStyle/>
        <a:p>
          <a:endParaRPr lang="en-US"/>
        </a:p>
      </dgm:t>
    </dgm:pt>
    <dgm:pt modelId="{2D136D15-455B-44AA-B547-D0B3A6389268}" type="sibTrans" cxnId="{32906CDB-D606-402E-9CF6-2D7CCAEF528B}">
      <dgm:prSet/>
      <dgm:spPr/>
      <dgm:t>
        <a:bodyPr/>
        <a:lstStyle/>
        <a:p>
          <a:endParaRPr lang="en-US"/>
        </a:p>
      </dgm:t>
    </dgm:pt>
    <dgm:pt modelId="{397E25F8-D580-4239-9EE5-23A8B9C5E0ED}" type="pres">
      <dgm:prSet presAssocID="{8F293C02-D58A-4EF1-A7B1-7CD14317BD21}" presName="compositeShape" presStyleCnt="0">
        <dgm:presLayoutVars>
          <dgm:chMax val="2"/>
          <dgm:dir/>
          <dgm:resizeHandles val="exact"/>
        </dgm:presLayoutVars>
      </dgm:prSet>
      <dgm:spPr/>
    </dgm:pt>
    <dgm:pt modelId="{96FAC47E-9567-492E-B8C8-7D689E31F5A1}" type="pres">
      <dgm:prSet presAssocID="{8F293C02-D58A-4EF1-A7B1-7CD14317BD21}" presName="divider" presStyleLbl="fgShp" presStyleIdx="0" presStyleCnt="1"/>
      <dgm:spPr/>
    </dgm:pt>
    <dgm:pt modelId="{C57DD77D-7325-4C1A-83C7-396E1BD1B892}" type="pres">
      <dgm:prSet presAssocID="{F9071FA5-A4E9-4312-963E-65FD0FA292C1}" presName="downArrow" presStyleLbl="node1" presStyleIdx="0" presStyleCnt="2"/>
      <dgm:spPr/>
    </dgm:pt>
    <dgm:pt modelId="{F84A4676-30E2-436A-B8BB-BEB7D4B5D9C9}" type="pres">
      <dgm:prSet presAssocID="{F9071FA5-A4E9-4312-963E-65FD0FA292C1}" presName="downArrowText" presStyleLbl="revTx" presStyleIdx="0" presStyleCnt="2" custScaleX="119223">
        <dgm:presLayoutVars>
          <dgm:bulletEnabled val="1"/>
        </dgm:presLayoutVars>
      </dgm:prSet>
      <dgm:spPr/>
    </dgm:pt>
    <dgm:pt modelId="{CBA13F27-43F4-4C94-8D34-A2760C96BB45}" type="pres">
      <dgm:prSet presAssocID="{689E6531-2CA6-4B1B-9661-97CEBFBC2301}" presName="upArrow" presStyleLbl="node1" presStyleIdx="1" presStyleCnt="2"/>
      <dgm:spPr/>
    </dgm:pt>
    <dgm:pt modelId="{F565D6CA-55C3-4ECF-8848-085CD7C67979}" type="pres">
      <dgm:prSet presAssocID="{689E6531-2CA6-4B1B-9661-97CEBFBC2301}" presName="upArrowText" presStyleLbl="revTx" presStyleIdx="1" presStyleCnt="2">
        <dgm:presLayoutVars>
          <dgm:bulletEnabled val="1"/>
        </dgm:presLayoutVars>
      </dgm:prSet>
      <dgm:spPr/>
    </dgm:pt>
  </dgm:ptLst>
  <dgm:cxnLst>
    <dgm:cxn modelId="{8103EF3C-CC87-468E-B495-64139FE05605}" type="presOf" srcId="{BC9116FB-3510-478C-B6F9-A7F5BAD59700}" destId="{F565D6CA-55C3-4ECF-8848-085CD7C67979}" srcOrd="0" destOrd="3" presId="urn:microsoft.com/office/officeart/2005/8/layout/arrow3"/>
    <dgm:cxn modelId="{31AFA25E-40BC-4AC2-877C-BC045E6DFEEC}" type="presOf" srcId="{3287A645-FE83-4F67-B67C-0E24F6291897}" destId="{F565D6CA-55C3-4ECF-8848-085CD7C67979}" srcOrd="0" destOrd="4" presId="urn:microsoft.com/office/officeart/2005/8/layout/arrow3"/>
    <dgm:cxn modelId="{CD7A3850-360A-4229-9EA7-6CAAF8DCE717}" srcId="{8F293C02-D58A-4EF1-A7B1-7CD14317BD21}" destId="{689E6531-2CA6-4B1B-9661-97CEBFBC2301}" srcOrd="1" destOrd="0" parTransId="{50ECE915-51BA-4B05-B655-A006164EB8FF}" sibTransId="{9ADB48D0-5A31-4DC6-8A0A-02F7F99D212F}"/>
    <dgm:cxn modelId="{E765C156-75A7-4F3D-8C53-09499C67BEF2}" srcId="{F9071FA5-A4E9-4312-963E-65FD0FA292C1}" destId="{2EC2B104-98C1-4248-AE34-F2AFDC538705}" srcOrd="2" destOrd="0" parTransId="{5E0CC1AC-6F50-47BC-93BC-B21439CFCAF5}" sibTransId="{93F9302B-BCAB-47F1-951F-B1AE4910DEF7}"/>
    <dgm:cxn modelId="{38F6ED78-0E90-4FC6-B835-64C69B5C7F2A}" srcId="{F9071FA5-A4E9-4312-963E-65FD0FA292C1}" destId="{1B8665F5-882E-4892-AAD1-A3519E0A7FD1}" srcOrd="0" destOrd="0" parTransId="{D00CFE1C-26A5-44E4-BAA4-1F5F6DF5D78C}" sibTransId="{3524A11F-DD9D-40E4-8C8A-A0804E11C7CC}"/>
    <dgm:cxn modelId="{C4C0065A-D6A5-4BC8-A895-937E4BE84840}" srcId="{F9071FA5-A4E9-4312-963E-65FD0FA292C1}" destId="{292B2999-163C-4EBE-BEA2-DCA010007A22}" srcOrd="1" destOrd="0" parTransId="{CD45D0B6-1C5C-44AC-A645-C6B76E133FB7}" sibTransId="{1A14748B-9C97-4CD6-B973-BC74AB96F842}"/>
    <dgm:cxn modelId="{D3BA207F-09C8-4FA4-9291-585B3D34F8E9}" type="presOf" srcId="{689E6531-2CA6-4B1B-9661-97CEBFBC2301}" destId="{F565D6CA-55C3-4ECF-8848-085CD7C67979}" srcOrd="0" destOrd="0" presId="urn:microsoft.com/office/officeart/2005/8/layout/arrow3"/>
    <dgm:cxn modelId="{2A56DB88-7C08-43AB-8D4D-31F779D2D977}" type="presOf" srcId="{8F293C02-D58A-4EF1-A7B1-7CD14317BD21}" destId="{397E25F8-D580-4239-9EE5-23A8B9C5E0ED}" srcOrd="0" destOrd="0" presId="urn:microsoft.com/office/officeart/2005/8/layout/arrow3"/>
    <dgm:cxn modelId="{D4C3759F-C3CE-4754-86C3-08B9F3404F25}" srcId="{F9071FA5-A4E9-4312-963E-65FD0FA292C1}" destId="{2A6A19D6-45A2-4203-AFC9-547F0D112C30}" srcOrd="3" destOrd="0" parTransId="{2781E854-3E10-40C4-9B4C-66917D0A5240}" sibTransId="{5BF9AD31-9EC7-497B-98E1-471944DBCAAA}"/>
    <dgm:cxn modelId="{EC284BA9-75F0-42F9-AC68-2380B090C371}" type="presOf" srcId="{292B2999-163C-4EBE-BEA2-DCA010007A22}" destId="{F84A4676-30E2-436A-B8BB-BEB7D4B5D9C9}" srcOrd="0" destOrd="2" presId="urn:microsoft.com/office/officeart/2005/8/layout/arrow3"/>
    <dgm:cxn modelId="{B14084B2-908A-4B10-AD13-3EE43A4B5EC1}" srcId="{689E6531-2CA6-4B1B-9661-97CEBFBC2301}" destId="{3287A645-FE83-4F67-B67C-0E24F6291897}" srcOrd="3" destOrd="0" parTransId="{D30F9A5E-AF79-4453-A662-CA382E212AA0}" sibTransId="{16EE10BF-915C-40A4-841A-1EC5887C169D}"/>
    <dgm:cxn modelId="{AE3E13B8-7389-4E73-B4B9-C5440F535EE0}" type="presOf" srcId="{1B8665F5-882E-4892-AAD1-A3519E0A7FD1}" destId="{F84A4676-30E2-436A-B8BB-BEB7D4B5D9C9}" srcOrd="0" destOrd="1" presId="urn:microsoft.com/office/officeart/2005/8/layout/arrow3"/>
    <dgm:cxn modelId="{054D73B9-E0C6-463A-8EF9-7C41E282323F}" type="presOf" srcId="{2EC2B104-98C1-4248-AE34-F2AFDC538705}" destId="{F84A4676-30E2-436A-B8BB-BEB7D4B5D9C9}" srcOrd="0" destOrd="3" presId="urn:microsoft.com/office/officeart/2005/8/layout/arrow3"/>
    <dgm:cxn modelId="{1A6174C5-FAAE-4619-8044-8D42AA55629C}" type="presOf" srcId="{C0F222EB-0C25-4D53-8197-8D9F809D00CF}" destId="{F565D6CA-55C3-4ECF-8848-085CD7C67979}" srcOrd="0" destOrd="1" presId="urn:microsoft.com/office/officeart/2005/8/layout/arrow3"/>
    <dgm:cxn modelId="{80A6AACA-2119-4949-8605-788879A6A694}" srcId="{8F293C02-D58A-4EF1-A7B1-7CD14317BD21}" destId="{F9071FA5-A4E9-4312-963E-65FD0FA292C1}" srcOrd="0" destOrd="0" parTransId="{8227A381-10E1-4B83-A339-E97340A6D94D}" sibTransId="{1BA4A262-D939-4B90-B156-2F9A71D9A893}"/>
    <dgm:cxn modelId="{32906CDB-D606-402E-9CF6-2D7CCAEF528B}" srcId="{689E6531-2CA6-4B1B-9661-97CEBFBC2301}" destId="{BC9116FB-3510-478C-B6F9-A7F5BAD59700}" srcOrd="2" destOrd="0" parTransId="{B399B2CF-6962-4215-B516-5BD61B31C160}" sibTransId="{2D136D15-455B-44AA-B547-D0B3A6389268}"/>
    <dgm:cxn modelId="{017B1FE0-FEFE-4B3A-8ADA-2D57AC7C0502}" type="presOf" srcId="{CCB17C6F-11D2-4751-B212-1F2A0DD220C2}" destId="{F565D6CA-55C3-4ECF-8848-085CD7C67979}" srcOrd="0" destOrd="2" presId="urn:microsoft.com/office/officeart/2005/8/layout/arrow3"/>
    <dgm:cxn modelId="{3CB2D5E0-CAD8-41A5-AA2B-4EFBE9BED020}" type="presOf" srcId="{F9071FA5-A4E9-4312-963E-65FD0FA292C1}" destId="{F84A4676-30E2-436A-B8BB-BEB7D4B5D9C9}" srcOrd="0" destOrd="0" presId="urn:microsoft.com/office/officeart/2005/8/layout/arrow3"/>
    <dgm:cxn modelId="{43A2CFF2-729B-4524-BD9A-D77AE8C6EF6E}" srcId="{689E6531-2CA6-4B1B-9661-97CEBFBC2301}" destId="{CCB17C6F-11D2-4751-B212-1F2A0DD220C2}" srcOrd="1" destOrd="0" parTransId="{8E1F8FD3-516B-4C6C-BD97-509AF8D80B3B}" sibTransId="{2D49E6E1-B627-4334-A017-1E4B52C272C1}"/>
    <dgm:cxn modelId="{457DC6F4-8FBF-47A8-8AD9-8F493E901112}" type="presOf" srcId="{2A6A19D6-45A2-4203-AFC9-547F0D112C30}" destId="{F84A4676-30E2-436A-B8BB-BEB7D4B5D9C9}" srcOrd="0" destOrd="4" presId="urn:microsoft.com/office/officeart/2005/8/layout/arrow3"/>
    <dgm:cxn modelId="{636293FB-E29A-4D9A-98E2-B08398722621}" srcId="{689E6531-2CA6-4B1B-9661-97CEBFBC2301}" destId="{C0F222EB-0C25-4D53-8197-8D9F809D00CF}" srcOrd="0" destOrd="0" parTransId="{6367C46A-1FD9-4D60-B340-3216EF47CE22}" sibTransId="{CC1B8D78-D47D-4074-B49B-C3AEA37A99BA}"/>
    <dgm:cxn modelId="{DD021B46-D5B9-409B-968A-3724A57E2820}" type="presParOf" srcId="{397E25F8-D580-4239-9EE5-23A8B9C5E0ED}" destId="{96FAC47E-9567-492E-B8C8-7D689E31F5A1}" srcOrd="0" destOrd="0" presId="urn:microsoft.com/office/officeart/2005/8/layout/arrow3"/>
    <dgm:cxn modelId="{62DD528B-37C9-4C59-A924-B4D841560FC2}" type="presParOf" srcId="{397E25F8-D580-4239-9EE5-23A8B9C5E0ED}" destId="{C57DD77D-7325-4C1A-83C7-396E1BD1B892}" srcOrd="1" destOrd="0" presId="urn:microsoft.com/office/officeart/2005/8/layout/arrow3"/>
    <dgm:cxn modelId="{C5A29A66-694D-4EFD-B04D-9D60AD54A124}" type="presParOf" srcId="{397E25F8-D580-4239-9EE5-23A8B9C5E0ED}" destId="{F84A4676-30E2-436A-B8BB-BEB7D4B5D9C9}" srcOrd="2" destOrd="0" presId="urn:microsoft.com/office/officeart/2005/8/layout/arrow3"/>
    <dgm:cxn modelId="{901479A0-63AA-4F6A-8FD4-ADCA0F30F2AC}" type="presParOf" srcId="{397E25F8-D580-4239-9EE5-23A8B9C5E0ED}" destId="{CBA13F27-43F4-4C94-8D34-A2760C96BB45}" srcOrd="3" destOrd="0" presId="urn:microsoft.com/office/officeart/2005/8/layout/arrow3"/>
    <dgm:cxn modelId="{575BB958-4323-4DCD-86D0-D455076A5219}" type="presParOf" srcId="{397E25F8-D580-4239-9EE5-23A8B9C5E0ED}" destId="{F565D6CA-55C3-4ECF-8848-085CD7C67979}"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FAC47E-9567-492E-B8C8-7D689E31F5A1}">
      <dsp:nvSpPr>
        <dsp:cNvPr id="0" name=""/>
        <dsp:cNvSpPr/>
      </dsp:nvSpPr>
      <dsp:spPr>
        <a:xfrm rot="21300000">
          <a:off x="26433" y="1757725"/>
          <a:ext cx="8560865" cy="980348"/>
        </a:xfrm>
        <a:prstGeom prst="mathMinus">
          <a:avLst/>
        </a:prstGeom>
        <a:solidFill>
          <a:schemeClr val="accent1">
            <a:tint val="6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7DD77D-7325-4C1A-83C7-396E1BD1B892}">
      <dsp:nvSpPr>
        <dsp:cNvPr id="0" name=""/>
        <dsp:cNvSpPr/>
      </dsp:nvSpPr>
      <dsp:spPr>
        <a:xfrm>
          <a:off x="1033647" y="224790"/>
          <a:ext cx="2584119" cy="1798320"/>
        </a:xfrm>
        <a:prstGeom prst="downArrow">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4A4676-30E2-436A-B8BB-BEB7D4B5D9C9}">
      <dsp:nvSpPr>
        <dsp:cNvPr id="0" name=""/>
        <dsp:cNvSpPr/>
      </dsp:nvSpPr>
      <dsp:spPr>
        <a:xfrm>
          <a:off x="4300347" y="0"/>
          <a:ext cx="3286255" cy="1888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l" defTabSz="1022350">
            <a:lnSpc>
              <a:spcPct val="90000"/>
            </a:lnSpc>
            <a:spcBef>
              <a:spcPct val="0"/>
            </a:spcBef>
            <a:spcAft>
              <a:spcPct val="35000"/>
            </a:spcAft>
            <a:buNone/>
          </a:pPr>
          <a:r>
            <a:rPr lang="en-US" sz="2300" kern="1200" dirty="0"/>
            <a:t>Top Down</a:t>
          </a:r>
        </a:p>
        <a:p>
          <a:pPr marL="171450" lvl="1" indent="-171450" algn="l" defTabSz="800100">
            <a:lnSpc>
              <a:spcPct val="90000"/>
            </a:lnSpc>
            <a:spcBef>
              <a:spcPct val="0"/>
            </a:spcBef>
            <a:spcAft>
              <a:spcPct val="15000"/>
            </a:spcAft>
            <a:buChar char="•"/>
          </a:pPr>
          <a:r>
            <a:rPr lang="en-US" sz="1800" kern="1200" dirty="0"/>
            <a:t>Enterprise data warehouse</a:t>
          </a:r>
        </a:p>
        <a:p>
          <a:pPr marL="171450" lvl="1" indent="-171450" algn="l" defTabSz="800100">
            <a:lnSpc>
              <a:spcPct val="90000"/>
            </a:lnSpc>
            <a:spcBef>
              <a:spcPct val="0"/>
            </a:spcBef>
            <a:spcAft>
              <a:spcPct val="15000"/>
            </a:spcAft>
            <a:buChar char="•"/>
          </a:pPr>
          <a:r>
            <a:rPr lang="en-US" sz="1800" kern="1200" dirty="0"/>
            <a:t>Higher integration levels</a:t>
          </a:r>
        </a:p>
        <a:p>
          <a:pPr marL="171450" lvl="1" indent="-171450" algn="l" defTabSz="800100">
            <a:lnSpc>
              <a:spcPct val="90000"/>
            </a:lnSpc>
            <a:spcBef>
              <a:spcPct val="0"/>
            </a:spcBef>
            <a:spcAft>
              <a:spcPct val="15000"/>
            </a:spcAft>
            <a:buChar char="•"/>
          </a:pPr>
          <a:r>
            <a:rPr lang="en-US" sz="1800" kern="1200"/>
            <a:t>Logically </a:t>
          </a:r>
          <a:r>
            <a:rPr lang="en-US" sz="1800" kern="1200" dirty="0"/>
            <a:t>centralized</a:t>
          </a:r>
        </a:p>
        <a:p>
          <a:pPr marL="171450" lvl="1" indent="-171450" algn="l" defTabSz="800100">
            <a:lnSpc>
              <a:spcPct val="90000"/>
            </a:lnSpc>
            <a:spcBef>
              <a:spcPct val="0"/>
            </a:spcBef>
            <a:spcAft>
              <a:spcPct val="15000"/>
            </a:spcAft>
            <a:buChar char="•"/>
          </a:pPr>
          <a:r>
            <a:rPr lang="en-US" sz="1800" kern="1200" dirty="0"/>
            <a:t>Larger project scope</a:t>
          </a:r>
        </a:p>
      </dsp:txBody>
      <dsp:txXfrm>
        <a:off x="4300347" y="0"/>
        <a:ext cx="3286255" cy="1888236"/>
      </dsp:txXfrm>
    </dsp:sp>
    <dsp:sp modelId="{CBA13F27-43F4-4C94-8D34-A2760C96BB45}">
      <dsp:nvSpPr>
        <dsp:cNvPr id="0" name=""/>
        <dsp:cNvSpPr/>
      </dsp:nvSpPr>
      <dsp:spPr>
        <a:xfrm>
          <a:off x="4995964" y="2472690"/>
          <a:ext cx="2584119" cy="1798320"/>
        </a:xfrm>
        <a:prstGeom prst="upArrow">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65D6CA-55C3-4ECF-8848-085CD7C67979}">
      <dsp:nvSpPr>
        <dsp:cNvPr id="0" name=""/>
        <dsp:cNvSpPr/>
      </dsp:nvSpPr>
      <dsp:spPr>
        <a:xfrm>
          <a:off x="1292059" y="2607564"/>
          <a:ext cx="2756394" cy="1888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l" defTabSz="1022350">
            <a:lnSpc>
              <a:spcPct val="90000"/>
            </a:lnSpc>
            <a:spcBef>
              <a:spcPct val="0"/>
            </a:spcBef>
            <a:spcAft>
              <a:spcPct val="35000"/>
            </a:spcAft>
            <a:buNone/>
          </a:pPr>
          <a:r>
            <a:rPr lang="en-US" sz="2300" kern="1200" dirty="0"/>
            <a:t>Bottom Up</a:t>
          </a:r>
        </a:p>
        <a:p>
          <a:pPr marL="171450" lvl="1" indent="-171450" algn="l" defTabSz="800100">
            <a:lnSpc>
              <a:spcPct val="90000"/>
            </a:lnSpc>
            <a:spcBef>
              <a:spcPct val="0"/>
            </a:spcBef>
            <a:spcAft>
              <a:spcPct val="15000"/>
            </a:spcAft>
            <a:buChar char="•"/>
          </a:pPr>
          <a:r>
            <a:rPr lang="en-US" sz="1800" kern="1200" dirty="0"/>
            <a:t>Independent data marts</a:t>
          </a:r>
        </a:p>
        <a:p>
          <a:pPr marL="171450" lvl="1" indent="-171450" algn="l" defTabSz="800100">
            <a:lnSpc>
              <a:spcPct val="90000"/>
            </a:lnSpc>
            <a:spcBef>
              <a:spcPct val="0"/>
            </a:spcBef>
            <a:spcAft>
              <a:spcPct val="15000"/>
            </a:spcAft>
            <a:buChar char="•"/>
          </a:pPr>
          <a:r>
            <a:rPr lang="en-US" sz="1800" kern="1200" dirty="0"/>
            <a:t>Lower integration levels</a:t>
          </a:r>
        </a:p>
        <a:p>
          <a:pPr marL="171450" lvl="1" indent="-171450" algn="l" defTabSz="800100">
            <a:lnSpc>
              <a:spcPct val="90000"/>
            </a:lnSpc>
            <a:spcBef>
              <a:spcPct val="0"/>
            </a:spcBef>
            <a:spcAft>
              <a:spcPct val="15000"/>
            </a:spcAft>
            <a:buChar char="•"/>
          </a:pPr>
          <a:r>
            <a:rPr lang="en-US" sz="1800" kern="1200"/>
            <a:t>Logically </a:t>
          </a:r>
          <a:r>
            <a:rPr lang="en-US" sz="1800" kern="1200" dirty="0"/>
            <a:t>decentralized</a:t>
          </a:r>
        </a:p>
        <a:p>
          <a:pPr marL="171450" lvl="1" indent="-171450" algn="l" defTabSz="800100">
            <a:lnSpc>
              <a:spcPct val="90000"/>
            </a:lnSpc>
            <a:spcBef>
              <a:spcPct val="0"/>
            </a:spcBef>
            <a:spcAft>
              <a:spcPct val="15000"/>
            </a:spcAft>
            <a:buChar char="•"/>
          </a:pPr>
          <a:r>
            <a:rPr lang="en-US" sz="1800" kern="1200" dirty="0"/>
            <a:t>Smaller project scope</a:t>
          </a:r>
        </a:p>
      </dsp:txBody>
      <dsp:txXfrm>
        <a:off x="1292059" y="2607564"/>
        <a:ext cx="2756394" cy="1888236"/>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37AADC-90A0-4C57-864E-EFFBEC529547}" type="datetimeFigureOut">
              <a:rPr lang="ru-RU" smtClean="0"/>
              <a:t>08.09.2020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259C60-F115-4D34-8065-A3599C307159}" type="slidenum">
              <a:rPr lang="ru-RU" smtClean="0"/>
              <a:t>‹#›</a:t>
            </a:fld>
            <a:endParaRPr lang="ru-RU"/>
          </a:p>
        </p:txBody>
      </p:sp>
    </p:spTree>
    <p:extLst>
      <p:ext uri="{BB962C8B-B14F-4D97-AF65-F5344CB8AC3E}">
        <p14:creationId xmlns:p14="http://schemas.microsoft.com/office/powerpoint/2010/main" val="1104091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Project scope:</a:t>
            </a:r>
          </a:p>
          <a:p>
            <a:pPr marL="171450" indent="-171450">
              <a:buFontTx/>
              <a:buChar char="-"/>
            </a:pPr>
            <a:r>
              <a:rPr lang="en-US" dirty="0"/>
              <a:t>Number of data sources</a:t>
            </a:r>
          </a:p>
          <a:p>
            <a:pPr marL="171450" indent="-171450">
              <a:buFontTx/>
              <a:buChar char="-"/>
            </a:pPr>
            <a:r>
              <a:rPr lang="en-US" dirty="0"/>
              <a:t>Number of organizational units</a:t>
            </a:r>
          </a:p>
          <a:p>
            <a:pPr marL="171450" indent="-171450">
              <a:buFontTx/>
              <a:buChar char="-"/>
            </a:pPr>
            <a:endParaRPr lang="en-US" dirty="0"/>
          </a:p>
          <a:p>
            <a:pPr marL="0" indent="0">
              <a:buFontTx/>
              <a:buNone/>
            </a:pPr>
            <a:r>
              <a:rPr lang="en-US" dirty="0"/>
              <a:t>Integration level</a:t>
            </a:r>
          </a:p>
          <a:p>
            <a:pPr marL="171450" indent="-171450">
              <a:buFontTx/>
              <a:buChar char="-"/>
            </a:pPr>
            <a:r>
              <a:rPr lang="en-US" dirty="0"/>
              <a:t>Coordination and cooperation among business units</a:t>
            </a:r>
          </a:p>
          <a:p>
            <a:pPr marL="171450" indent="-171450">
              <a:buFontTx/>
              <a:buChar char="-"/>
            </a:pPr>
            <a:r>
              <a:rPr lang="en-US" dirty="0"/>
              <a:t>Find</a:t>
            </a:r>
            <a:r>
              <a:rPr lang="en-US" baseline="0" dirty="0"/>
              <a:t> common entities</a:t>
            </a:r>
          </a:p>
          <a:p>
            <a:pPr marL="171450" indent="-171450">
              <a:buFontTx/>
              <a:buChar char="-"/>
            </a:pPr>
            <a:r>
              <a:rPr lang="en-US" baseline="0" dirty="0"/>
              <a:t>Enforce standards: units of measure, naming conventions</a:t>
            </a:r>
          </a:p>
          <a:p>
            <a:pPr marL="171450" indent="-171450">
              <a:buFontTx/>
              <a:buChar char="-"/>
            </a:pPr>
            <a:r>
              <a:rPr lang="en-US" baseline="0" dirty="0"/>
              <a:t>Reconcile differences such as revenue and cost recognition</a:t>
            </a:r>
          </a:p>
          <a:p>
            <a:pPr marL="171450" indent="-171450">
              <a:buFontTx/>
              <a:buChar char="-"/>
            </a:pPr>
            <a:r>
              <a:rPr lang="en-US" baseline="0" dirty="0"/>
              <a:t>Sometimes modify source systems</a:t>
            </a:r>
          </a:p>
          <a:p>
            <a:pPr marL="0" indent="0">
              <a:buFontTx/>
              <a:buNone/>
            </a:pPr>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10</a:t>
            </a:fld>
            <a:endParaRPr lang="en-US"/>
          </a:p>
        </p:txBody>
      </p:sp>
    </p:spTree>
    <p:extLst>
      <p:ext uri="{BB962C8B-B14F-4D97-AF65-F5344CB8AC3E}">
        <p14:creationId xmlns:p14="http://schemas.microsoft.com/office/powerpoint/2010/main" val="477817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a:t>
            </a:r>
            <a:r>
              <a:rPr lang="en-US" baseline="0" dirty="0"/>
              <a:t> down</a:t>
            </a:r>
          </a:p>
          <a:p>
            <a:pPr marL="171450" indent="-171450">
              <a:buFontTx/>
              <a:buChar char="-"/>
            </a:pPr>
            <a:r>
              <a:rPr lang="en-US" baseline="0" dirty="0"/>
              <a:t>Data warehouse approach</a:t>
            </a:r>
          </a:p>
          <a:p>
            <a:pPr marL="171450" indent="-171450">
              <a:buFontTx/>
              <a:buChar char="-"/>
            </a:pPr>
            <a:r>
              <a:rPr lang="en-US" baseline="0" dirty="0"/>
              <a:t>More project risk</a:t>
            </a:r>
          </a:p>
          <a:p>
            <a:pPr marL="171450" indent="-171450">
              <a:buFontTx/>
              <a:buChar char="-"/>
            </a:pPr>
            <a:r>
              <a:rPr lang="en-US" baseline="0" dirty="0"/>
              <a:t>Higher integration levels</a:t>
            </a:r>
          </a:p>
          <a:p>
            <a:pPr marL="171450" indent="-171450">
              <a:buFontTx/>
              <a:buChar char="-"/>
            </a:pPr>
            <a:r>
              <a:rPr lang="en-US" baseline="0" dirty="0"/>
              <a:t>More business value over time</a:t>
            </a:r>
          </a:p>
          <a:p>
            <a:pPr marL="171450" indent="-171450">
              <a:buFontTx/>
              <a:buChar char="-"/>
            </a:pPr>
            <a:r>
              <a:rPr lang="en-US" baseline="0" dirty="0"/>
              <a:t>Extreme: one DW for entire organization</a:t>
            </a:r>
          </a:p>
          <a:p>
            <a:endParaRPr lang="en-US" baseline="0" dirty="0"/>
          </a:p>
          <a:p>
            <a:r>
              <a:rPr lang="en-US" baseline="0" dirty="0"/>
              <a:t>Bottom up</a:t>
            </a:r>
          </a:p>
          <a:p>
            <a:pPr marL="171450" indent="-171450">
              <a:buFontTx/>
              <a:buChar char="-"/>
            </a:pPr>
            <a:r>
              <a:rPr lang="en-US" baseline="0" dirty="0"/>
              <a:t>Data mart approach</a:t>
            </a:r>
          </a:p>
          <a:p>
            <a:pPr marL="171450" indent="-171450">
              <a:buFontTx/>
              <a:buChar char="-"/>
            </a:pPr>
            <a:r>
              <a:rPr lang="en-US" baseline="0" dirty="0"/>
              <a:t>Less project risk</a:t>
            </a:r>
          </a:p>
          <a:p>
            <a:pPr marL="171450" indent="-171450">
              <a:buFontTx/>
              <a:buChar char="-"/>
            </a:pPr>
            <a:r>
              <a:rPr lang="en-US" baseline="0" dirty="0"/>
              <a:t>Driven by compelling decision making needs </a:t>
            </a:r>
          </a:p>
          <a:p>
            <a:pPr marL="171450" indent="-171450">
              <a:buFontTx/>
              <a:buChar char="-"/>
            </a:pPr>
            <a:r>
              <a:rPr lang="en-US" baseline="0" dirty="0"/>
              <a:t>Less business value over time</a:t>
            </a:r>
          </a:p>
          <a:p>
            <a:pPr marL="171450" indent="-171450">
              <a:buFontTx/>
              <a:buChar char="-"/>
            </a:pPr>
            <a:r>
              <a:rPr lang="en-US" baseline="0" dirty="0"/>
              <a:t>May be difficult to increase scope by integrating data marts</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12</a:t>
            </a:fld>
            <a:endParaRPr lang="en-US"/>
          </a:p>
        </p:txBody>
      </p:sp>
    </p:spTree>
    <p:extLst>
      <p:ext uri="{BB962C8B-B14F-4D97-AF65-F5344CB8AC3E}">
        <p14:creationId xmlns:p14="http://schemas.microsoft.com/office/powerpoint/2010/main" val="840683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31"/>
          <p:cNvSpPr>
            <a:spLocks noGrp="1" noChangeArrowheads="1"/>
          </p:cNvSpPr>
          <p:nvPr>
            <p:ph type="sldNum" sz="quarter" idx="5"/>
          </p:nvPr>
        </p:nvSpPr>
        <p:spPr>
          <a:noFill/>
        </p:spPr>
        <p:txBody>
          <a:bodyPr/>
          <a:lstStyle>
            <a:lvl1pPr eaLnBrk="0" hangingPunct="0">
              <a:defRPr kumimoji="1" sz="2400" b="1">
                <a:solidFill>
                  <a:schemeClr val="tx1"/>
                </a:solidFill>
                <a:latin typeface="Times New Roman" pitchFamily="18" charset="0"/>
                <a:cs typeface="Times New Roman" pitchFamily="18" charset="0"/>
              </a:defRPr>
            </a:lvl1pPr>
            <a:lvl2pPr marL="742950" indent="-285750" eaLnBrk="0" hangingPunct="0">
              <a:defRPr kumimoji="1" sz="2400" b="1">
                <a:solidFill>
                  <a:schemeClr val="tx1"/>
                </a:solidFill>
                <a:latin typeface="Times New Roman" pitchFamily="18" charset="0"/>
                <a:cs typeface="Times New Roman" pitchFamily="18" charset="0"/>
              </a:defRPr>
            </a:lvl2pPr>
            <a:lvl3pPr marL="1143000" indent="-228600" eaLnBrk="0" hangingPunct="0">
              <a:defRPr kumimoji="1" sz="2400" b="1">
                <a:solidFill>
                  <a:schemeClr val="tx1"/>
                </a:solidFill>
                <a:latin typeface="Times New Roman" pitchFamily="18" charset="0"/>
                <a:cs typeface="Times New Roman" pitchFamily="18" charset="0"/>
              </a:defRPr>
            </a:lvl3pPr>
            <a:lvl4pPr marL="1600200" indent="-228600" eaLnBrk="0" hangingPunct="0">
              <a:defRPr kumimoji="1" sz="2400" b="1">
                <a:solidFill>
                  <a:schemeClr val="tx1"/>
                </a:solidFill>
                <a:latin typeface="Times New Roman" pitchFamily="18" charset="0"/>
                <a:cs typeface="Times New Roman" pitchFamily="18" charset="0"/>
              </a:defRPr>
            </a:lvl4pPr>
            <a:lvl5pPr marL="2057400" indent="-228600" eaLnBrk="0" hangingPunct="0">
              <a:defRPr kumimoji="1"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9pPr>
          </a:lstStyle>
          <a:p>
            <a:fld id="{3BE31A24-7D14-4CD0-8D23-CB54C4EB649B}" type="slidenum">
              <a:rPr kumimoji="0" lang="en-US" altLang="en-US" sz="1200" b="0" smtClean="0"/>
              <a:pPr/>
              <a:t>14</a:t>
            </a:fld>
            <a:endParaRPr kumimoji="0" lang="en-US" altLang="en-US" sz="1200" b="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r>
              <a:rPr lang="en-US" altLang="en-US" dirty="0"/>
              <a:t>The three-tier architecture is sometimes augmented with a </a:t>
            </a:r>
            <a:r>
              <a:rPr lang="en-US" altLang="en-US" u="sng" dirty="0"/>
              <a:t>staging area</a:t>
            </a:r>
            <a:r>
              <a:rPr lang="en-US" altLang="en-US" dirty="0"/>
              <a:t> to support the data transformation process. The staging area provides temporary storage of transformed data before loading into the data warehouse. The staging area is particularly useful for data warehouses with a large number of operational databases and external data sources requiring complex data transformations.</a:t>
            </a:r>
          </a:p>
          <a:p>
            <a:endParaRPr lang="en-US" altLang="en-US" dirty="0"/>
          </a:p>
          <a:p>
            <a:r>
              <a:rPr lang="en-US" altLang="en-US" dirty="0"/>
              <a:t>EDM: enterprise data model</a:t>
            </a:r>
          </a:p>
          <a:p>
            <a:endParaRPr lang="en-US" altLang="en-US" dirty="0"/>
          </a:p>
          <a:p>
            <a:r>
              <a:rPr lang="en-US" altLang="en-US" dirty="0"/>
              <a:t>Also</a:t>
            </a:r>
            <a:r>
              <a:rPr lang="en-US" altLang="en-US" baseline="0" dirty="0"/>
              <a:t> known as enterprise data warehouse architecture</a:t>
            </a:r>
            <a:endParaRPr lang="en-US" altLang="en-US" dirty="0"/>
          </a:p>
        </p:txBody>
      </p:sp>
    </p:spTree>
    <p:extLst>
      <p:ext uri="{BB962C8B-B14F-4D97-AF65-F5344CB8AC3E}">
        <p14:creationId xmlns:p14="http://schemas.microsoft.com/office/powerpoint/2010/main" val="9006076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031"/>
          <p:cNvSpPr>
            <a:spLocks noGrp="1" noChangeArrowheads="1"/>
          </p:cNvSpPr>
          <p:nvPr>
            <p:ph type="sldNum" sz="quarter" idx="5"/>
          </p:nvPr>
        </p:nvSpPr>
        <p:spPr>
          <a:noFill/>
        </p:spPr>
        <p:txBody>
          <a:bodyPr/>
          <a:lstStyle>
            <a:lvl1pPr eaLnBrk="0" hangingPunct="0">
              <a:defRPr kumimoji="1" sz="2400" b="1">
                <a:solidFill>
                  <a:schemeClr val="tx1"/>
                </a:solidFill>
                <a:latin typeface="Times New Roman" pitchFamily="18" charset="0"/>
                <a:cs typeface="Times New Roman" pitchFamily="18" charset="0"/>
              </a:defRPr>
            </a:lvl1pPr>
            <a:lvl2pPr marL="742950" indent="-285750" eaLnBrk="0" hangingPunct="0">
              <a:defRPr kumimoji="1" sz="2400" b="1">
                <a:solidFill>
                  <a:schemeClr val="tx1"/>
                </a:solidFill>
                <a:latin typeface="Times New Roman" pitchFamily="18" charset="0"/>
                <a:cs typeface="Times New Roman" pitchFamily="18" charset="0"/>
              </a:defRPr>
            </a:lvl2pPr>
            <a:lvl3pPr marL="1143000" indent="-228600" eaLnBrk="0" hangingPunct="0">
              <a:defRPr kumimoji="1" sz="2400" b="1">
                <a:solidFill>
                  <a:schemeClr val="tx1"/>
                </a:solidFill>
                <a:latin typeface="Times New Roman" pitchFamily="18" charset="0"/>
                <a:cs typeface="Times New Roman" pitchFamily="18" charset="0"/>
              </a:defRPr>
            </a:lvl3pPr>
            <a:lvl4pPr marL="1600200" indent="-228600" eaLnBrk="0" hangingPunct="0">
              <a:defRPr kumimoji="1" sz="2400" b="1">
                <a:solidFill>
                  <a:schemeClr val="tx1"/>
                </a:solidFill>
                <a:latin typeface="Times New Roman" pitchFamily="18" charset="0"/>
                <a:cs typeface="Times New Roman" pitchFamily="18" charset="0"/>
              </a:defRPr>
            </a:lvl4pPr>
            <a:lvl5pPr marL="2057400" indent="-228600" eaLnBrk="0" hangingPunct="0">
              <a:defRPr kumimoji="1"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9pPr>
          </a:lstStyle>
          <a:p>
            <a:fld id="{7A5F7352-250E-4A71-B4F7-BF591B4EBCC1}" type="slidenum">
              <a:rPr kumimoji="0" lang="en-US" altLang="en-US" sz="1200" b="0" smtClean="0"/>
              <a:pPr/>
              <a:t>16</a:t>
            </a:fld>
            <a:endParaRPr kumimoji="0" lang="en-US" altLang="en-US" sz="1200" b="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r>
              <a:rPr lang="en-US" altLang="en-US" dirty="0"/>
              <a:t>Also known</a:t>
            </a:r>
            <a:r>
              <a:rPr lang="en-US" altLang="en-US" baseline="0" dirty="0"/>
              <a:t> as independent data mart architecture</a:t>
            </a:r>
            <a:endParaRPr lang="en-US" altLang="en-US" dirty="0"/>
          </a:p>
          <a:p>
            <a:r>
              <a:rPr lang="en-US" altLang="en-US" dirty="0"/>
              <a:t>No centralized data warehouse</a:t>
            </a:r>
          </a:p>
          <a:p>
            <a:r>
              <a:rPr lang="en-US" altLang="en-US" dirty="0"/>
              <a:t>Data marts: small data warehouses oriented towards individual user departments</a:t>
            </a:r>
          </a:p>
          <a:p>
            <a:r>
              <a:rPr lang="en-US" altLang="en-US" dirty="0"/>
              <a:t>Easier to cost justify (at least in the short run) than a larger data warehouse</a:t>
            </a:r>
          </a:p>
          <a:p>
            <a:r>
              <a:rPr lang="en-US" altLang="en-US" dirty="0"/>
              <a:t>Data marts may eventually evolve into a data warehouse</a:t>
            </a:r>
          </a:p>
          <a:p>
            <a:r>
              <a:rPr lang="en-US" altLang="en-US" dirty="0"/>
              <a:t>Data marts may cooperate to provide data to other data marts: data mart bus approach</a:t>
            </a:r>
          </a:p>
          <a:p>
            <a:r>
              <a:rPr lang="en-US" altLang="en-US" dirty="0"/>
              <a:t>Controversial architecture: </a:t>
            </a:r>
          </a:p>
          <a:p>
            <a:r>
              <a:rPr lang="en-US" altLang="en-US" dirty="0"/>
              <a:t> - Many claim that the long term benefits are lost with a bottom-up approach</a:t>
            </a:r>
          </a:p>
          <a:p>
            <a:r>
              <a:rPr lang="en-US" altLang="en-US" dirty="0"/>
              <a:t> - Many claim that data marts must be re-implemented as centralized data warehouse</a:t>
            </a:r>
          </a:p>
          <a:p>
            <a:r>
              <a:rPr lang="en-US" altLang="en-US" dirty="0"/>
              <a:t>   (more costly over the long term)</a:t>
            </a:r>
          </a:p>
        </p:txBody>
      </p:sp>
    </p:spTree>
    <p:extLst>
      <p:ext uri="{BB962C8B-B14F-4D97-AF65-F5344CB8AC3E}">
        <p14:creationId xmlns:p14="http://schemas.microsoft.com/office/powerpoint/2010/main" val="2918226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sz="1200" kern="1200" dirty="0">
                <a:solidFill>
                  <a:schemeClr val="tx1"/>
                </a:solidFill>
                <a:effectLst/>
                <a:latin typeface="Times New Roman" pitchFamily="18" charset="0"/>
                <a:ea typeface="+mn-ea"/>
                <a:cs typeface="+mn-cs"/>
              </a:rPr>
              <a:t>For highly decentralized or independent organizations, the </a:t>
            </a:r>
            <a:r>
              <a:rPr kumimoji="1" lang="en-US" sz="1200" u="sng" kern="1200" dirty="0">
                <a:solidFill>
                  <a:schemeClr val="tx1"/>
                </a:solidFill>
                <a:effectLst/>
                <a:latin typeface="Times New Roman" pitchFamily="18" charset="0"/>
                <a:ea typeface="+mn-ea"/>
                <a:cs typeface="+mn-cs"/>
              </a:rPr>
              <a:t>federated data warehouse architecture</a:t>
            </a:r>
            <a:r>
              <a:rPr kumimoji="1" lang="en-US" sz="1200" kern="1200" dirty="0">
                <a:solidFill>
                  <a:schemeClr val="tx1"/>
                </a:solidFill>
                <a:effectLst/>
                <a:latin typeface="Times New Roman" pitchFamily="18" charset="0"/>
                <a:ea typeface="+mn-ea"/>
                <a:cs typeface="+mn-cs"/>
              </a:rPr>
              <a:t> provides another compromise approach. As depicted in this diagram, the federated data warehouse approach supports two levels of data warehouses. Each organization independently maintains one or more data warehouses using any of the architectures. To provide inter-organizational sharing, each organization contributes to the federated data warehouse. Typically, another layer of data integration and a query portal support data sharing in the federated data warehouse. Depending on the environment, participation can be voluntary or compulsory (typically required by government agencies). Some users of a federated data warehouse may be external stakeholders, not members of participating organizations.</a:t>
            </a:r>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18</a:t>
            </a:fld>
            <a:endParaRPr lang="en-US"/>
          </a:p>
        </p:txBody>
      </p:sp>
    </p:spTree>
    <p:extLst>
      <p:ext uri="{BB962C8B-B14F-4D97-AF65-F5344CB8AC3E}">
        <p14:creationId xmlns:p14="http://schemas.microsoft.com/office/powerpoint/2010/main" val="588079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a:t>Business value</a:t>
            </a:r>
          </a:p>
          <a:p>
            <a:pPr marL="171450" indent="-171450">
              <a:buFontTx/>
              <a:buChar char="-"/>
            </a:pPr>
            <a:r>
              <a:rPr lang="en-US" dirty="0"/>
              <a:t>Intangible: difficult to quantify</a:t>
            </a:r>
          </a:p>
          <a:p>
            <a:pPr marL="171450" indent="-171450">
              <a:buFontTx/>
              <a:buChar char="-"/>
            </a:pPr>
            <a:r>
              <a:rPr lang="en-US" dirty="0"/>
              <a:t>More value from</a:t>
            </a:r>
            <a:r>
              <a:rPr lang="en-US" baseline="0" dirty="0"/>
              <a:t> integrating larger part of enterprise</a:t>
            </a:r>
          </a:p>
          <a:p>
            <a:pPr marL="171450" indent="-171450">
              <a:buFontTx/>
              <a:buChar char="-"/>
            </a:pPr>
            <a:r>
              <a:rPr lang="en-US" baseline="0" dirty="0"/>
              <a:t>More risk from difficulty to obtain cooperation</a:t>
            </a:r>
          </a:p>
          <a:p>
            <a:pPr marL="171450" indent="-171450">
              <a:buFontTx/>
              <a:buChar char="-"/>
            </a:pPr>
            <a:r>
              <a:rPr lang="en-US" baseline="0" dirty="0"/>
              <a:t>Intangible benefits difficult to quantify</a:t>
            </a:r>
          </a:p>
          <a:p>
            <a:pPr marL="0" indent="0">
              <a:buFontTx/>
              <a:buNone/>
            </a:pPr>
            <a:r>
              <a:rPr lang="en-US" baseline="0" dirty="0"/>
              <a:t>Project risks</a:t>
            </a:r>
          </a:p>
          <a:p>
            <a:pPr marL="171450" indent="-171450">
              <a:buFontTx/>
              <a:buChar char="-"/>
            </a:pPr>
            <a:r>
              <a:rPr lang="en-US" baseline="0" dirty="0"/>
              <a:t>Difficulty to obtain cooperation among disparate groups</a:t>
            </a:r>
          </a:p>
          <a:p>
            <a:pPr marL="171450" indent="-171450">
              <a:buFontTx/>
              <a:buChar char="-"/>
            </a:pPr>
            <a:r>
              <a:rPr lang="en-US" baseline="0" dirty="0"/>
              <a:t>Unforeseen difficulties when discovering data quality problems</a:t>
            </a:r>
          </a:p>
          <a:p>
            <a:pPr marL="0" indent="0">
              <a:buFontTx/>
              <a:buNone/>
            </a:pPr>
            <a:r>
              <a:rPr lang="en-US" baseline="0" dirty="0"/>
              <a:t>Funding difficulties</a:t>
            </a:r>
          </a:p>
          <a:p>
            <a:pPr marL="171450" indent="-171450">
              <a:buFontTx/>
              <a:buChar char="-"/>
            </a:pPr>
            <a:r>
              <a:rPr lang="en-US" baseline="0" dirty="0"/>
              <a:t>Difficult to fund a high cost, high risk project</a:t>
            </a:r>
          </a:p>
          <a:p>
            <a:pPr marL="171450" indent="-171450">
              <a:buFontTx/>
              <a:buChar char="-"/>
            </a:pPr>
            <a:r>
              <a:rPr lang="en-US" baseline="0" dirty="0"/>
              <a:t>More corporate involvement for projects with wide scope</a:t>
            </a:r>
          </a:p>
          <a:p>
            <a:pPr marL="171450" indent="-171450">
              <a:buFontTx/>
              <a:buChar char="-"/>
            </a:pPr>
            <a:r>
              <a:rPr lang="en-US" baseline="0" dirty="0"/>
              <a:t>Data mart approach is easier to obtain funding</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20</a:t>
            </a:fld>
            <a:endParaRPr lang="en-US"/>
          </a:p>
        </p:txBody>
      </p:sp>
    </p:spTree>
    <p:extLst>
      <p:ext uri="{BB962C8B-B14F-4D97-AF65-F5344CB8AC3E}">
        <p14:creationId xmlns:p14="http://schemas.microsoft.com/office/powerpoint/2010/main" val="611714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ln/>
        </p:spPr>
      </p:sp>
      <p:sp>
        <p:nvSpPr>
          <p:cNvPr id="95235" name="Notes Placeholder 2"/>
          <p:cNvSpPr>
            <a:spLocks noGrp="1"/>
          </p:cNvSpPr>
          <p:nvPr>
            <p:ph type="body" idx="1"/>
          </p:nvPr>
        </p:nvSpPr>
        <p:spPr>
          <a:noFill/>
        </p:spPr>
        <p:txBody>
          <a:bodyPr/>
          <a:lstStyle/>
          <a:p>
            <a:r>
              <a:rPr lang="en-US" altLang="en-US" dirty="0"/>
              <a:t>The maturity model (</a:t>
            </a:r>
            <a:r>
              <a:rPr lang="en-US" altLang="en-US" dirty="0" err="1"/>
              <a:t>Eckerson</a:t>
            </a:r>
            <a:r>
              <a:rPr lang="en-US" altLang="en-US" dirty="0"/>
              <a:t> 2007) consists of six stages as summarized in this table. The stages provide a framework to view an organization’s progress, not an absolute metric as organizations may demonstrate aspects of multiple stages at the same time. As organizations move from lower to more advanced stages, increased business value can occur. However, organizations may have difficulty justifying significant new data warehouse investments as benefits are sometimes difficult to quantify.</a:t>
            </a:r>
          </a:p>
        </p:txBody>
      </p:sp>
      <p:sp>
        <p:nvSpPr>
          <p:cNvPr id="95236" name="Slide Number Placeholder 3"/>
          <p:cNvSpPr>
            <a:spLocks noGrp="1"/>
          </p:cNvSpPr>
          <p:nvPr>
            <p:ph type="sldNum" sz="quarter" idx="5"/>
          </p:nvPr>
        </p:nvSpPr>
        <p:spPr>
          <a:noFill/>
        </p:spPr>
        <p:txBody>
          <a:bodyPr/>
          <a:lstStyle>
            <a:lvl1pPr eaLnBrk="0" hangingPunct="0">
              <a:defRPr kumimoji="1" sz="2400" b="1">
                <a:solidFill>
                  <a:schemeClr val="tx1"/>
                </a:solidFill>
                <a:latin typeface="Times New Roman" pitchFamily="18" charset="0"/>
                <a:cs typeface="Times New Roman" pitchFamily="18" charset="0"/>
              </a:defRPr>
            </a:lvl1pPr>
            <a:lvl2pPr marL="742950" indent="-285750" eaLnBrk="0" hangingPunct="0">
              <a:defRPr kumimoji="1" sz="2400" b="1">
                <a:solidFill>
                  <a:schemeClr val="tx1"/>
                </a:solidFill>
                <a:latin typeface="Times New Roman" pitchFamily="18" charset="0"/>
                <a:cs typeface="Times New Roman" pitchFamily="18" charset="0"/>
              </a:defRPr>
            </a:lvl2pPr>
            <a:lvl3pPr marL="1143000" indent="-228600" eaLnBrk="0" hangingPunct="0">
              <a:defRPr kumimoji="1" sz="2400" b="1">
                <a:solidFill>
                  <a:schemeClr val="tx1"/>
                </a:solidFill>
                <a:latin typeface="Times New Roman" pitchFamily="18" charset="0"/>
                <a:cs typeface="Times New Roman" pitchFamily="18" charset="0"/>
              </a:defRPr>
            </a:lvl3pPr>
            <a:lvl4pPr marL="1600200" indent="-228600" eaLnBrk="0" hangingPunct="0">
              <a:defRPr kumimoji="1" sz="2400" b="1">
                <a:solidFill>
                  <a:schemeClr val="tx1"/>
                </a:solidFill>
                <a:latin typeface="Times New Roman" pitchFamily="18" charset="0"/>
                <a:cs typeface="Times New Roman" pitchFamily="18" charset="0"/>
              </a:defRPr>
            </a:lvl4pPr>
            <a:lvl5pPr marL="2057400" indent="-228600" eaLnBrk="0" hangingPunct="0">
              <a:defRPr kumimoji="1"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9pPr>
          </a:lstStyle>
          <a:p>
            <a:fld id="{5C3FC491-D6BA-4983-B46B-101C5D846A63}" type="slidenum">
              <a:rPr kumimoji="0" lang="en-US" altLang="en-US" sz="1200" b="0" smtClean="0"/>
              <a:pPr/>
              <a:t>21</a:t>
            </a:fld>
            <a:endParaRPr kumimoji="0" lang="en-US" altLang="en-US" sz="1200" b="0"/>
          </a:p>
        </p:txBody>
      </p:sp>
    </p:spTree>
    <p:extLst>
      <p:ext uri="{BB962C8B-B14F-4D97-AF65-F5344CB8AC3E}">
        <p14:creationId xmlns:p14="http://schemas.microsoft.com/office/powerpoint/2010/main" val="3188114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31"/>
          <p:cNvSpPr>
            <a:spLocks noGrp="1" noChangeArrowheads="1"/>
          </p:cNvSpPr>
          <p:nvPr>
            <p:ph type="sldNum" sz="quarter" idx="5"/>
          </p:nvPr>
        </p:nvSpPr>
        <p:spPr>
          <a:noFill/>
        </p:spPr>
        <p:txBody>
          <a:bodyPr/>
          <a:lstStyle>
            <a:lvl1pPr eaLnBrk="0" hangingPunct="0">
              <a:defRPr kumimoji="1" sz="2400" b="1">
                <a:solidFill>
                  <a:schemeClr val="tx1"/>
                </a:solidFill>
                <a:latin typeface="Times New Roman" pitchFamily="18" charset="0"/>
                <a:cs typeface="Times New Roman" pitchFamily="18" charset="0"/>
              </a:defRPr>
            </a:lvl1pPr>
            <a:lvl2pPr marL="742950" indent="-285750" eaLnBrk="0" hangingPunct="0">
              <a:defRPr kumimoji="1" sz="2400" b="1">
                <a:solidFill>
                  <a:schemeClr val="tx1"/>
                </a:solidFill>
                <a:latin typeface="Times New Roman" pitchFamily="18" charset="0"/>
                <a:cs typeface="Times New Roman" pitchFamily="18" charset="0"/>
              </a:defRPr>
            </a:lvl2pPr>
            <a:lvl3pPr marL="1143000" indent="-228600" eaLnBrk="0" hangingPunct="0">
              <a:defRPr kumimoji="1" sz="2400" b="1">
                <a:solidFill>
                  <a:schemeClr val="tx1"/>
                </a:solidFill>
                <a:latin typeface="Times New Roman" pitchFamily="18" charset="0"/>
                <a:cs typeface="Times New Roman" pitchFamily="18" charset="0"/>
              </a:defRPr>
            </a:lvl3pPr>
            <a:lvl4pPr marL="1600200" indent="-228600" eaLnBrk="0" hangingPunct="0">
              <a:defRPr kumimoji="1" sz="2400" b="1">
                <a:solidFill>
                  <a:schemeClr val="tx1"/>
                </a:solidFill>
                <a:latin typeface="Times New Roman" pitchFamily="18" charset="0"/>
                <a:cs typeface="Times New Roman" pitchFamily="18" charset="0"/>
              </a:defRPr>
            </a:lvl4pPr>
            <a:lvl5pPr marL="2057400" indent="-228600" eaLnBrk="0" hangingPunct="0">
              <a:defRPr kumimoji="1"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9pPr>
          </a:lstStyle>
          <a:p>
            <a:fld id="{435A0E3A-8E3D-4BE1-A6DC-6772682B6C3E}" type="slidenum">
              <a:rPr kumimoji="0" lang="en-US" altLang="en-US" sz="1200" b="0" smtClean="0"/>
              <a:pPr/>
              <a:t>22</a:t>
            </a:fld>
            <a:endParaRPr kumimoji="0" lang="en-US" altLang="en-US" sz="1200" b="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r>
              <a:rPr lang="en-US" altLang="en-US" dirty="0"/>
              <a:t>Not a precise model</a:t>
            </a:r>
          </a:p>
          <a:p>
            <a:endParaRPr lang="en-US" altLang="en-US" dirty="0"/>
          </a:p>
          <a:p>
            <a:r>
              <a:rPr lang="en-US" altLang="en-US" dirty="0"/>
              <a:t>Data warehouse Institute</a:t>
            </a:r>
            <a:r>
              <a:rPr lang="en-US" altLang="en-US" baseline="0" dirty="0"/>
              <a:t> provides questionnaire to assess stage</a:t>
            </a:r>
            <a:endParaRPr lang="en-US" altLang="en-US" dirty="0"/>
          </a:p>
          <a:p>
            <a:endParaRPr lang="en-US" altLang="en-US" dirty="0"/>
          </a:p>
          <a:p>
            <a:r>
              <a:rPr lang="en-US" altLang="en-US" dirty="0"/>
              <a:t>An important insight of the maturity model is the difficulty of moving between certain stages. For small but growing organizations, moving from the infant to the child stages can be difficult because a significant investment in data warehouse technology is necessary. For large organizations, the struggle is to move from the teenager to the adult stage. To make the transition, upper management must perceive the data warehouse as a vital enterprise resource, not just a tool provided by the information technology department.</a:t>
            </a:r>
          </a:p>
          <a:p>
            <a:endParaRPr lang="en-US" altLang="en-US" dirty="0"/>
          </a:p>
          <a:p>
            <a:r>
              <a:rPr lang="en-US" altLang="en-US" dirty="0"/>
              <a:t>Benefits are often intangible for transition to adult stage</a:t>
            </a:r>
          </a:p>
        </p:txBody>
      </p:sp>
    </p:spTree>
    <p:extLst>
      <p:ext uri="{BB962C8B-B14F-4D97-AF65-F5344CB8AC3E}">
        <p14:creationId xmlns:p14="http://schemas.microsoft.com/office/powerpoint/2010/main" val="4265284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comments" Target="../comments/comment1.xml"/><Relationship Id="rId5" Type="http://schemas.openxmlformats.org/officeDocument/2006/relationships/image" Target="../media/image4.emf"/><Relationship Id="rId4" Type="http://schemas.openxmlformats.org/officeDocument/2006/relationships/oleObject" Target="../embeddings/oleObject3.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B029CC-A1D7-49D8-91B0-4E7E1F76C33F}"/>
              </a:ext>
            </a:extLst>
          </p:cNvPr>
          <p:cNvSpPr>
            <a:spLocks noGrp="1"/>
          </p:cNvSpPr>
          <p:nvPr>
            <p:ph type="ctrTitle"/>
          </p:nvPr>
        </p:nvSpPr>
        <p:spPr>
          <a:xfrm>
            <a:off x="413412" y="1330825"/>
            <a:ext cx="10993549" cy="984538"/>
          </a:xfrm>
        </p:spPr>
        <p:txBody>
          <a:bodyPr/>
          <a:lstStyle/>
          <a:p>
            <a:pPr algn="ctr"/>
            <a:r>
              <a:rPr lang="en-US" dirty="0"/>
              <a:t>Lecture 2</a:t>
            </a:r>
            <a:endParaRPr lang="ru-RU" dirty="0"/>
          </a:p>
        </p:txBody>
      </p:sp>
      <p:sp>
        <p:nvSpPr>
          <p:cNvPr id="3" name="Подзаголовок 2">
            <a:extLst>
              <a:ext uri="{FF2B5EF4-FFF2-40B4-BE49-F238E27FC236}">
                <a16:creationId xmlns:a16="http://schemas.microsoft.com/office/drawing/2014/main" id="{4F7E0156-1D5C-4E1D-B82A-8EA49A0E521E}"/>
              </a:ext>
            </a:extLst>
          </p:cNvPr>
          <p:cNvSpPr>
            <a:spLocks noGrp="1"/>
          </p:cNvSpPr>
          <p:nvPr>
            <p:ph type="subTitle" idx="1"/>
          </p:nvPr>
        </p:nvSpPr>
        <p:spPr>
          <a:xfrm>
            <a:off x="599227" y="4726917"/>
            <a:ext cx="10993546" cy="590321"/>
          </a:xfrm>
        </p:spPr>
        <p:txBody>
          <a:bodyPr>
            <a:normAutofit/>
          </a:bodyPr>
          <a:lstStyle/>
          <a:p>
            <a:pPr algn="ctr"/>
            <a:r>
              <a:rPr lang="en-US" sz="2400" dirty="0">
                <a:solidFill>
                  <a:srgbClr val="FFC000"/>
                </a:solidFill>
              </a:rPr>
              <a:t>Data warehouse concepts and architecture</a:t>
            </a:r>
            <a:endParaRPr lang="ru-RU" sz="2400" dirty="0">
              <a:solidFill>
                <a:srgbClr val="FFC000"/>
              </a:solidFill>
            </a:endParaRPr>
          </a:p>
        </p:txBody>
      </p:sp>
    </p:spTree>
    <p:extLst>
      <p:ext uri="{BB962C8B-B14F-4D97-AF65-F5344CB8AC3E}">
        <p14:creationId xmlns:p14="http://schemas.microsoft.com/office/powerpoint/2010/main" val="38465391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82695"/>
          </a:xfrm>
        </p:spPr>
        <p:txBody>
          <a:bodyPr/>
          <a:lstStyle/>
          <a:p>
            <a:pPr algn="ctr"/>
            <a:r>
              <a:rPr lang="en-US" dirty="0">
                <a:solidFill>
                  <a:srgbClr val="FFC000"/>
                </a:solidFill>
              </a:rPr>
              <a:t>Architecture Issues</a:t>
            </a:r>
          </a:p>
        </p:txBody>
      </p:sp>
      <p:sp>
        <p:nvSpPr>
          <p:cNvPr id="3" name="Content Placeholder 2"/>
          <p:cNvSpPr>
            <a:spLocks noGrp="1"/>
          </p:cNvSpPr>
          <p:nvPr>
            <p:ph idx="1"/>
          </p:nvPr>
        </p:nvSpPr>
        <p:spPr>
          <a:xfrm>
            <a:off x="581193" y="2180497"/>
            <a:ext cx="10559388" cy="3171680"/>
          </a:xfrm>
        </p:spPr>
        <p:txBody>
          <a:bodyPr>
            <a:normAutofit/>
          </a:bodyPr>
          <a:lstStyle/>
          <a:p>
            <a:r>
              <a:rPr lang="en-US" sz="2400" dirty="0"/>
              <a:t>Organizational issues rather than technology</a:t>
            </a:r>
          </a:p>
          <a:p>
            <a:r>
              <a:rPr lang="en-US" sz="2400" dirty="0"/>
              <a:t>Data warehouse scope</a:t>
            </a:r>
          </a:p>
          <a:p>
            <a:r>
              <a:rPr lang="en-US" sz="2400" dirty="0"/>
              <a:t>Integration level</a:t>
            </a:r>
          </a:p>
        </p:txBody>
      </p:sp>
    </p:spTree>
    <p:extLst>
      <p:ext uri="{BB962C8B-B14F-4D97-AF65-F5344CB8AC3E}">
        <p14:creationId xmlns:p14="http://schemas.microsoft.com/office/powerpoint/2010/main" val="1230895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73DEF6-C9AF-448D-8AEC-FC35BE7BE20A}"/>
              </a:ext>
            </a:extLst>
          </p:cNvPr>
          <p:cNvSpPr>
            <a:spLocks noGrp="1"/>
          </p:cNvSpPr>
          <p:nvPr>
            <p:ph type="title"/>
          </p:nvPr>
        </p:nvSpPr>
        <p:spPr>
          <a:xfrm>
            <a:off x="581192" y="702156"/>
            <a:ext cx="11029616" cy="799473"/>
          </a:xfrm>
        </p:spPr>
        <p:txBody>
          <a:bodyPr/>
          <a:lstStyle/>
          <a:p>
            <a:pPr algn="ctr"/>
            <a:r>
              <a:rPr lang="en-US" dirty="0">
                <a:solidFill>
                  <a:srgbClr val="FFC000"/>
                </a:solidFill>
              </a:rPr>
              <a:t>Architecture Issues</a:t>
            </a:r>
            <a:endParaRPr lang="ru-RU" dirty="0"/>
          </a:p>
        </p:txBody>
      </p:sp>
      <p:sp>
        <p:nvSpPr>
          <p:cNvPr id="3" name="Объект 2">
            <a:extLst>
              <a:ext uri="{FF2B5EF4-FFF2-40B4-BE49-F238E27FC236}">
                <a16:creationId xmlns:a16="http://schemas.microsoft.com/office/drawing/2014/main" id="{F385469F-C147-4F4B-AD17-5CFAF51FAF80}"/>
              </a:ext>
            </a:extLst>
          </p:cNvPr>
          <p:cNvSpPr>
            <a:spLocks noGrp="1"/>
          </p:cNvSpPr>
          <p:nvPr>
            <p:ph idx="1"/>
          </p:nvPr>
        </p:nvSpPr>
        <p:spPr>
          <a:xfrm>
            <a:off x="581192" y="2180496"/>
            <a:ext cx="11029615" cy="3975348"/>
          </a:xfrm>
        </p:spPr>
        <p:txBody>
          <a:bodyPr>
            <a:normAutofit lnSpcReduction="10000"/>
          </a:bodyPr>
          <a:lstStyle/>
          <a:p>
            <a:r>
              <a:rPr lang="en-US" dirty="0"/>
              <a:t>Project scope:</a:t>
            </a:r>
          </a:p>
          <a:p>
            <a:pPr marL="171450" indent="-171450">
              <a:buFontTx/>
              <a:buChar char="-"/>
            </a:pPr>
            <a:r>
              <a:rPr lang="en-US" dirty="0"/>
              <a:t>Number of data sources</a:t>
            </a:r>
          </a:p>
          <a:p>
            <a:pPr marL="171450" indent="-171450">
              <a:buFontTx/>
              <a:buChar char="-"/>
            </a:pPr>
            <a:r>
              <a:rPr lang="en-US" dirty="0"/>
              <a:t>Number of organizational units</a:t>
            </a:r>
          </a:p>
          <a:p>
            <a:pPr marL="171450" indent="-171450">
              <a:buFontTx/>
              <a:buChar char="-"/>
            </a:pPr>
            <a:endParaRPr lang="en-US" dirty="0"/>
          </a:p>
          <a:p>
            <a:r>
              <a:rPr lang="en-US" dirty="0"/>
              <a:t>Integration level</a:t>
            </a:r>
          </a:p>
          <a:p>
            <a:pPr marL="171450" indent="-171450">
              <a:buFontTx/>
              <a:buChar char="-"/>
            </a:pPr>
            <a:r>
              <a:rPr lang="en-US" dirty="0"/>
              <a:t>Coordination and cooperation among business units</a:t>
            </a:r>
          </a:p>
          <a:p>
            <a:pPr marL="171450" indent="-171450">
              <a:buFontTx/>
              <a:buChar char="-"/>
            </a:pPr>
            <a:r>
              <a:rPr lang="en-US" dirty="0"/>
              <a:t>Find</a:t>
            </a:r>
            <a:r>
              <a:rPr lang="en-US" baseline="0" dirty="0"/>
              <a:t> common entities</a:t>
            </a:r>
          </a:p>
          <a:p>
            <a:pPr marL="171450" indent="-171450">
              <a:buFontTx/>
              <a:buChar char="-"/>
            </a:pPr>
            <a:r>
              <a:rPr lang="en-US" baseline="0" dirty="0"/>
              <a:t>Enforce standards: units of measure, naming conventions</a:t>
            </a:r>
          </a:p>
          <a:p>
            <a:pPr marL="171450" indent="-171450">
              <a:buFontTx/>
              <a:buChar char="-"/>
            </a:pPr>
            <a:r>
              <a:rPr lang="en-US" baseline="0" dirty="0"/>
              <a:t>Reconcile differences such as revenue and cost recognition</a:t>
            </a:r>
          </a:p>
          <a:p>
            <a:pPr marL="171450" indent="-171450">
              <a:buFontTx/>
              <a:buChar char="-"/>
            </a:pPr>
            <a:r>
              <a:rPr lang="en-US" baseline="0" dirty="0"/>
              <a:t>Sometimes modify source systems</a:t>
            </a:r>
          </a:p>
          <a:p>
            <a:endParaRPr lang="ru-RU" dirty="0"/>
          </a:p>
        </p:txBody>
      </p:sp>
    </p:spTree>
    <p:extLst>
      <p:ext uri="{BB962C8B-B14F-4D97-AF65-F5344CB8AC3E}">
        <p14:creationId xmlns:p14="http://schemas.microsoft.com/office/powerpoint/2010/main" val="2646280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65917"/>
          </a:xfrm>
        </p:spPr>
        <p:txBody>
          <a:bodyPr/>
          <a:lstStyle/>
          <a:p>
            <a:pPr algn="ctr"/>
            <a:r>
              <a:rPr lang="en-US" dirty="0">
                <a:solidFill>
                  <a:srgbClr val="FFC000"/>
                </a:solidFill>
              </a:rPr>
              <a:t>Architecture Choices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80827946"/>
              </p:ext>
            </p:extLst>
          </p:nvPr>
        </p:nvGraphicFramePr>
        <p:xfrm>
          <a:off x="1350627" y="2073479"/>
          <a:ext cx="8613732"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33670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E8188C-E2D6-4F7A-8E7C-E8C3D3C049FD}"/>
              </a:ext>
            </a:extLst>
          </p:cNvPr>
          <p:cNvSpPr>
            <a:spLocks noGrp="1"/>
          </p:cNvSpPr>
          <p:nvPr>
            <p:ph type="title"/>
          </p:nvPr>
        </p:nvSpPr>
        <p:spPr>
          <a:xfrm>
            <a:off x="581192" y="702156"/>
            <a:ext cx="11029616" cy="807862"/>
          </a:xfrm>
        </p:spPr>
        <p:txBody>
          <a:bodyPr/>
          <a:lstStyle/>
          <a:p>
            <a:pPr algn="ctr"/>
            <a:r>
              <a:rPr lang="en-US" dirty="0">
                <a:solidFill>
                  <a:srgbClr val="FFC000"/>
                </a:solidFill>
              </a:rPr>
              <a:t>Architecture Choices</a:t>
            </a:r>
            <a:endParaRPr lang="ru-RU" dirty="0"/>
          </a:p>
        </p:txBody>
      </p:sp>
      <p:sp>
        <p:nvSpPr>
          <p:cNvPr id="3" name="Объект 2">
            <a:extLst>
              <a:ext uri="{FF2B5EF4-FFF2-40B4-BE49-F238E27FC236}">
                <a16:creationId xmlns:a16="http://schemas.microsoft.com/office/drawing/2014/main" id="{BC7A0834-A30A-453E-8C1D-06D9C50D0431}"/>
              </a:ext>
            </a:extLst>
          </p:cNvPr>
          <p:cNvSpPr>
            <a:spLocks noGrp="1"/>
          </p:cNvSpPr>
          <p:nvPr>
            <p:ph idx="1"/>
          </p:nvPr>
        </p:nvSpPr>
        <p:spPr>
          <a:xfrm>
            <a:off x="581192" y="2030136"/>
            <a:ext cx="11029615" cy="4597167"/>
          </a:xfrm>
        </p:spPr>
        <p:txBody>
          <a:bodyPr>
            <a:normAutofit fontScale="92500" lnSpcReduction="20000"/>
          </a:bodyPr>
          <a:lstStyle/>
          <a:p>
            <a:r>
              <a:rPr lang="en-US" dirty="0"/>
              <a:t>Top</a:t>
            </a:r>
            <a:r>
              <a:rPr lang="en-US" baseline="0" dirty="0"/>
              <a:t> down</a:t>
            </a:r>
          </a:p>
          <a:p>
            <a:pPr marL="171450" indent="-171450">
              <a:buFontTx/>
              <a:buChar char="-"/>
            </a:pPr>
            <a:r>
              <a:rPr lang="en-US" baseline="0" dirty="0"/>
              <a:t>Data warehouse approach</a:t>
            </a:r>
          </a:p>
          <a:p>
            <a:pPr marL="171450" indent="-171450">
              <a:buFontTx/>
              <a:buChar char="-"/>
            </a:pPr>
            <a:r>
              <a:rPr lang="en-US" baseline="0" dirty="0"/>
              <a:t>More project risk</a:t>
            </a:r>
          </a:p>
          <a:p>
            <a:pPr marL="171450" indent="-171450">
              <a:buFontTx/>
              <a:buChar char="-"/>
            </a:pPr>
            <a:r>
              <a:rPr lang="en-US" baseline="0" dirty="0"/>
              <a:t>Higher integration levels</a:t>
            </a:r>
          </a:p>
          <a:p>
            <a:pPr marL="171450" indent="-171450">
              <a:buFontTx/>
              <a:buChar char="-"/>
            </a:pPr>
            <a:r>
              <a:rPr lang="en-US" baseline="0" dirty="0"/>
              <a:t>More business value over time</a:t>
            </a:r>
          </a:p>
          <a:p>
            <a:pPr marL="171450" indent="-171450">
              <a:buFontTx/>
              <a:buChar char="-"/>
            </a:pPr>
            <a:r>
              <a:rPr lang="en-US" baseline="0" dirty="0"/>
              <a:t>Extreme: one DW for entire organization</a:t>
            </a:r>
          </a:p>
          <a:p>
            <a:endParaRPr lang="en-US" baseline="0" dirty="0"/>
          </a:p>
          <a:p>
            <a:r>
              <a:rPr lang="en-US" baseline="0" dirty="0"/>
              <a:t>Bottom up</a:t>
            </a:r>
          </a:p>
          <a:p>
            <a:pPr marL="171450" indent="-171450">
              <a:buFontTx/>
              <a:buChar char="-"/>
            </a:pPr>
            <a:r>
              <a:rPr lang="en-US" baseline="0" dirty="0"/>
              <a:t>Data mart approach</a:t>
            </a:r>
          </a:p>
          <a:p>
            <a:pPr marL="171450" indent="-171450">
              <a:buFontTx/>
              <a:buChar char="-"/>
            </a:pPr>
            <a:r>
              <a:rPr lang="en-US" baseline="0" dirty="0"/>
              <a:t>Less project risk</a:t>
            </a:r>
          </a:p>
          <a:p>
            <a:pPr marL="171450" indent="-171450">
              <a:buFontTx/>
              <a:buChar char="-"/>
            </a:pPr>
            <a:r>
              <a:rPr lang="en-US" baseline="0" dirty="0"/>
              <a:t>Driven by compelling decision making needs </a:t>
            </a:r>
          </a:p>
          <a:p>
            <a:pPr marL="171450" indent="-171450">
              <a:buFontTx/>
              <a:buChar char="-"/>
            </a:pPr>
            <a:r>
              <a:rPr lang="en-US" baseline="0" dirty="0"/>
              <a:t>Less business value over time</a:t>
            </a:r>
          </a:p>
          <a:p>
            <a:pPr marL="171450" indent="-171450">
              <a:buFontTx/>
              <a:buChar char="-"/>
            </a:pPr>
            <a:r>
              <a:rPr lang="en-US" baseline="0" dirty="0"/>
              <a:t>May be difficult to increase scope by integrating data marts</a:t>
            </a:r>
            <a:endParaRPr lang="en-US" dirty="0"/>
          </a:p>
          <a:p>
            <a:endParaRPr lang="ru-RU" dirty="0"/>
          </a:p>
        </p:txBody>
      </p:sp>
    </p:spTree>
    <p:extLst>
      <p:ext uri="{BB962C8B-B14F-4D97-AF65-F5344CB8AC3E}">
        <p14:creationId xmlns:p14="http://schemas.microsoft.com/office/powerpoint/2010/main" val="2351496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016126" y="662730"/>
            <a:ext cx="8080375" cy="856230"/>
          </a:xfrm>
        </p:spPr>
        <p:txBody>
          <a:bodyPr/>
          <a:lstStyle/>
          <a:p>
            <a:pPr algn="ctr" eaLnBrk="1" hangingPunct="1"/>
            <a:r>
              <a:rPr lang="en-US" altLang="en-US" sz="3600" dirty="0">
                <a:solidFill>
                  <a:srgbClr val="FFC000"/>
                </a:solidFill>
              </a:rPr>
              <a:t>Top-Down Architecture</a:t>
            </a:r>
          </a:p>
        </p:txBody>
      </p:sp>
      <p:sp>
        <p:nvSpPr>
          <p:cNvPr id="13315" name="Rectangle 2"/>
          <p:cNvSpPr>
            <a:spLocks noChangeArrowheads="1"/>
          </p:cNvSpPr>
          <p:nvPr/>
        </p:nvSpPr>
        <p:spPr bwMode="auto">
          <a:xfrm>
            <a:off x="1524001" y="-230832"/>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kumimoji="1" sz="2400" b="1">
                <a:solidFill>
                  <a:schemeClr val="tx1"/>
                </a:solidFill>
                <a:latin typeface="Times New Roman" pitchFamily="18" charset="0"/>
                <a:cs typeface="Times New Roman" pitchFamily="18" charset="0"/>
              </a:defRPr>
            </a:lvl1pPr>
            <a:lvl2pPr marL="742950" indent="-285750" eaLnBrk="0" hangingPunct="0">
              <a:defRPr kumimoji="1" sz="2400" b="1">
                <a:solidFill>
                  <a:schemeClr val="tx1"/>
                </a:solidFill>
                <a:latin typeface="Times New Roman" pitchFamily="18" charset="0"/>
                <a:cs typeface="Times New Roman" pitchFamily="18" charset="0"/>
              </a:defRPr>
            </a:lvl2pPr>
            <a:lvl3pPr marL="1143000" indent="-228600" eaLnBrk="0" hangingPunct="0">
              <a:defRPr kumimoji="1" sz="2400" b="1">
                <a:solidFill>
                  <a:schemeClr val="tx1"/>
                </a:solidFill>
                <a:latin typeface="Times New Roman" pitchFamily="18" charset="0"/>
                <a:cs typeface="Times New Roman" pitchFamily="18" charset="0"/>
              </a:defRPr>
            </a:lvl3pPr>
            <a:lvl4pPr marL="1600200" indent="-228600" eaLnBrk="0" hangingPunct="0">
              <a:defRPr kumimoji="1" sz="2400" b="1">
                <a:solidFill>
                  <a:schemeClr val="tx1"/>
                </a:solidFill>
                <a:latin typeface="Times New Roman" pitchFamily="18" charset="0"/>
                <a:cs typeface="Times New Roman" pitchFamily="18" charset="0"/>
              </a:defRPr>
            </a:lvl4pPr>
            <a:lvl5pPr marL="2057400" indent="-228600" eaLnBrk="0" hangingPunct="0">
              <a:defRPr kumimoji="1" sz="24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9pPr>
          </a:lstStyle>
          <a:p>
            <a:pPr eaLnBrk="1" hangingPunct="1"/>
            <a:endParaRPr lang="en-US" altLang="en-US"/>
          </a:p>
        </p:txBody>
      </p:sp>
      <p:graphicFrame>
        <p:nvGraphicFramePr>
          <p:cNvPr id="13316" name="Object 2"/>
          <p:cNvGraphicFramePr>
            <a:graphicFrameLocks noChangeAspect="1"/>
          </p:cNvGraphicFramePr>
          <p:nvPr>
            <p:extLst>
              <p:ext uri="{D42A27DB-BD31-4B8C-83A1-F6EECF244321}">
                <p14:modId xmlns:p14="http://schemas.microsoft.com/office/powerpoint/2010/main" val="2240906407"/>
              </p:ext>
            </p:extLst>
          </p:nvPr>
        </p:nvGraphicFramePr>
        <p:xfrm>
          <a:off x="2016126" y="2043538"/>
          <a:ext cx="7883715" cy="4579745"/>
        </p:xfrm>
        <a:graphic>
          <a:graphicData uri="http://schemas.openxmlformats.org/presentationml/2006/ole">
            <mc:AlternateContent xmlns:mc="http://schemas.openxmlformats.org/markup-compatibility/2006">
              <mc:Choice xmlns:v="urn:schemas-microsoft-com:vml" Requires="v">
                <p:oleObj spid="_x0000_s1031" name="Visio" r:id="rId4" imgW="5430129" imgH="3158197" progId="Visio.Drawing.11">
                  <p:embed/>
                </p:oleObj>
              </mc:Choice>
              <mc:Fallback>
                <p:oleObj name="Visio" r:id="rId4" imgW="5430129" imgH="3158197" progId="Visio.Drawing.11">
                  <p:embed/>
                  <p:pic>
                    <p:nvPicPr>
                      <p:cNvPr id="1331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6126" y="2043538"/>
                        <a:ext cx="7883715" cy="4579745"/>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pic>
                </p:oleObj>
              </mc:Fallback>
            </mc:AlternateContent>
          </a:graphicData>
        </a:graphic>
      </p:graphicFrame>
    </p:spTree>
    <p:extLst>
      <p:ext uri="{BB962C8B-B14F-4D97-AF65-F5344CB8AC3E}">
        <p14:creationId xmlns:p14="http://schemas.microsoft.com/office/powerpoint/2010/main" val="747540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D8B929-16F9-4582-A450-92A8D3561CF6}"/>
              </a:ext>
            </a:extLst>
          </p:cNvPr>
          <p:cNvSpPr>
            <a:spLocks noGrp="1"/>
          </p:cNvSpPr>
          <p:nvPr>
            <p:ph type="title"/>
          </p:nvPr>
        </p:nvSpPr>
        <p:spPr/>
        <p:txBody>
          <a:bodyPr/>
          <a:lstStyle/>
          <a:p>
            <a:pPr algn="ctr"/>
            <a:r>
              <a:rPr lang="en-US" altLang="en-US" sz="2800" dirty="0">
                <a:solidFill>
                  <a:srgbClr val="FFC000"/>
                </a:solidFill>
              </a:rPr>
              <a:t>Top-Down Architecture</a:t>
            </a:r>
            <a:endParaRPr lang="ru-RU" dirty="0"/>
          </a:p>
        </p:txBody>
      </p:sp>
      <p:sp>
        <p:nvSpPr>
          <p:cNvPr id="3" name="Объект 2">
            <a:extLst>
              <a:ext uri="{FF2B5EF4-FFF2-40B4-BE49-F238E27FC236}">
                <a16:creationId xmlns:a16="http://schemas.microsoft.com/office/drawing/2014/main" id="{6DC9F314-DF97-4237-BFF1-2E0FA4BE8ED0}"/>
              </a:ext>
            </a:extLst>
          </p:cNvPr>
          <p:cNvSpPr>
            <a:spLocks noGrp="1"/>
          </p:cNvSpPr>
          <p:nvPr>
            <p:ph idx="1"/>
          </p:nvPr>
        </p:nvSpPr>
        <p:spPr/>
        <p:txBody>
          <a:bodyPr/>
          <a:lstStyle/>
          <a:p>
            <a:r>
              <a:rPr lang="en-US" altLang="en-US" dirty="0"/>
              <a:t>The three-tier architecture is sometimes augmented with a </a:t>
            </a:r>
            <a:r>
              <a:rPr lang="en-US" altLang="en-US" u="sng" dirty="0"/>
              <a:t>staging area</a:t>
            </a:r>
            <a:r>
              <a:rPr lang="en-US" altLang="en-US" dirty="0"/>
              <a:t> to support the data transformation process. The staging area provides temporary storage of transformed data before loading into the data warehouse. The staging area is particularly useful for data warehouses with a large number of operational databases and external data sources requiring complex data transformations.</a:t>
            </a:r>
          </a:p>
          <a:p>
            <a:endParaRPr lang="en-US" altLang="en-US" dirty="0"/>
          </a:p>
          <a:p>
            <a:r>
              <a:rPr lang="en-US" altLang="en-US" dirty="0"/>
              <a:t>EDM: enterprise data model</a:t>
            </a:r>
          </a:p>
          <a:p>
            <a:endParaRPr lang="en-US" altLang="en-US" dirty="0"/>
          </a:p>
          <a:p>
            <a:r>
              <a:rPr lang="en-US" altLang="en-US" dirty="0"/>
              <a:t>Also</a:t>
            </a:r>
            <a:r>
              <a:rPr lang="en-US" altLang="en-US" baseline="0" dirty="0"/>
              <a:t> known as enterprise data warehouse architecture</a:t>
            </a:r>
            <a:endParaRPr lang="en-US" altLang="en-US" dirty="0"/>
          </a:p>
          <a:p>
            <a:endParaRPr lang="ru-RU" dirty="0"/>
          </a:p>
        </p:txBody>
      </p:sp>
    </p:spTree>
    <p:extLst>
      <p:ext uri="{BB962C8B-B14F-4D97-AF65-F5344CB8AC3E}">
        <p14:creationId xmlns:p14="http://schemas.microsoft.com/office/powerpoint/2010/main" val="3158634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055812" y="746620"/>
            <a:ext cx="8080375" cy="664828"/>
          </a:xfrm>
        </p:spPr>
        <p:txBody>
          <a:bodyPr/>
          <a:lstStyle/>
          <a:p>
            <a:pPr algn="ctr" eaLnBrk="1" hangingPunct="1"/>
            <a:r>
              <a:rPr lang="en-US" altLang="en-US" dirty="0">
                <a:solidFill>
                  <a:srgbClr val="FFC000"/>
                </a:solidFill>
              </a:rPr>
              <a:t>Bottom-up Architecture</a:t>
            </a:r>
          </a:p>
        </p:txBody>
      </p:sp>
      <p:graphicFrame>
        <p:nvGraphicFramePr>
          <p:cNvPr id="14339" name="Object 4"/>
          <p:cNvGraphicFramePr>
            <a:graphicFrameLocks noChangeAspect="1"/>
          </p:cNvGraphicFramePr>
          <p:nvPr>
            <p:extLst>
              <p:ext uri="{D42A27DB-BD31-4B8C-83A1-F6EECF244321}">
                <p14:modId xmlns:p14="http://schemas.microsoft.com/office/powerpoint/2010/main" val="2687852696"/>
              </p:ext>
            </p:extLst>
          </p:nvPr>
        </p:nvGraphicFramePr>
        <p:xfrm>
          <a:off x="2879748" y="1889620"/>
          <a:ext cx="5689663" cy="4772970"/>
        </p:xfrm>
        <a:graphic>
          <a:graphicData uri="http://schemas.openxmlformats.org/presentationml/2006/ole">
            <mc:AlternateContent xmlns:mc="http://schemas.openxmlformats.org/markup-compatibility/2006">
              <mc:Choice xmlns:v="urn:schemas-microsoft-com:vml" Requires="v">
                <p:oleObj spid="_x0000_s2055" name="VISIO" r:id="rId4" imgW="3764280" imgH="3157220" progId="Visio.Drawing.6">
                  <p:embed/>
                </p:oleObj>
              </mc:Choice>
              <mc:Fallback>
                <p:oleObj name="VISIO" r:id="rId4" imgW="3764280" imgH="3157220" progId="Visio.Drawing.6">
                  <p:embed/>
                  <p:pic>
                    <p:nvPicPr>
                      <p:cNvPr id="14339"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9748" y="1889620"/>
                        <a:ext cx="5689663" cy="477297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a:effectLst/>
                    </p:spPr>
                  </p:pic>
                </p:oleObj>
              </mc:Fallback>
            </mc:AlternateContent>
          </a:graphicData>
        </a:graphic>
      </p:graphicFrame>
    </p:spTree>
    <p:extLst>
      <p:ext uri="{BB962C8B-B14F-4D97-AF65-F5344CB8AC3E}">
        <p14:creationId xmlns:p14="http://schemas.microsoft.com/office/powerpoint/2010/main" val="29662903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6B98A5-8ABF-4273-82D4-EF7991FAAB66}"/>
              </a:ext>
            </a:extLst>
          </p:cNvPr>
          <p:cNvSpPr>
            <a:spLocks noGrp="1"/>
          </p:cNvSpPr>
          <p:nvPr>
            <p:ph type="title"/>
          </p:nvPr>
        </p:nvSpPr>
        <p:spPr>
          <a:xfrm>
            <a:off x="581192" y="735712"/>
            <a:ext cx="11029616" cy="774306"/>
          </a:xfrm>
        </p:spPr>
        <p:txBody>
          <a:bodyPr/>
          <a:lstStyle/>
          <a:p>
            <a:pPr algn="ctr"/>
            <a:r>
              <a:rPr lang="en-US" altLang="en-US" dirty="0">
                <a:solidFill>
                  <a:srgbClr val="FFC000"/>
                </a:solidFill>
              </a:rPr>
              <a:t>Bottom-up Architecture</a:t>
            </a:r>
            <a:endParaRPr lang="ru-RU" dirty="0"/>
          </a:p>
        </p:txBody>
      </p:sp>
      <p:sp>
        <p:nvSpPr>
          <p:cNvPr id="3" name="Объект 2">
            <a:extLst>
              <a:ext uri="{FF2B5EF4-FFF2-40B4-BE49-F238E27FC236}">
                <a16:creationId xmlns:a16="http://schemas.microsoft.com/office/drawing/2014/main" id="{BFB2123B-790E-4D4E-AA1A-EFED6706AEAA}"/>
              </a:ext>
            </a:extLst>
          </p:cNvPr>
          <p:cNvSpPr>
            <a:spLocks noGrp="1"/>
          </p:cNvSpPr>
          <p:nvPr>
            <p:ph idx="1"/>
          </p:nvPr>
        </p:nvSpPr>
        <p:spPr>
          <a:xfrm>
            <a:off x="581192" y="2180496"/>
            <a:ext cx="11029615" cy="4320972"/>
          </a:xfrm>
        </p:spPr>
        <p:txBody>
          <a:bodyPr>
            <a:normAutofit/>
          </a:bodyPr>
          <a:lstStyle/>
          <a:p>
            <a:r>
              <a:rPr lang="en-US" altLang="en-US" dirty="0"/>
              <a:t>Also known</a:t>
            </a:r>
            <a:r>
              <a:rPr lang="en-US" altLang="en-US" baseline="0" dirty="0"/>
              <a:t> as independent data mart architecture</a:t>
            </a:r>
            <a:endParaRPr lang="en-US" altLang="en-US" dirty="0"/>
          </a:p>
          <a:p>
            <a:r>
              <a:rPr lang="en-US" altLang="en-US" dirty="0"/>
              <a:t>No centralized data warehouse</a:t>
            </a:r>
          </a:p>
          <a:p>
            <a:r>
              <a:rPr lang="en-US" altLang="en-US" dirty="0"/>
              <a:t>Data marts: small data warehouses oriented towards individual user departments</a:t>
            </a:r>
          </a:p>
          <a:p>
            <a:r>
              <a:rPr lang="en-US" altLang="en-US" dirty="0"/>
              <a:t>Easier to cost justify (at least in the short run) than a larger data warehouse</a:t>
            </a:r>
          </a:p>
          <a:p>
            <a:r>
              <a:rPr lang="en-US" altLang="en-US" dirty="0"/>
              <a:t>Data marts may eventually evolve into a data warehouse</a:t>
            </a:r>
          </a:p>
          <a:p>
            <a:r>
              <a:rPr lang="en-US" altLang="en-US" dirty="0"/>
              <a:t>Data marts may cooperate to provide data to other data marts: data mart bus approach</a:t>
            </a:r>
          </a:p>
          <a:p>
            <a:r>
              <a:rPr lang="en-US" altLang="en-US" dirty="0"/>
              <a:t>Controversial architecture: </a:t>
            </a:r>
          </a:p>
          <a:p>
            <a:r>
              <a:rPr lang="en-US" altLang="en-US" dirty="0"/>
              <a:t> - Many claim that the long term benefits are lost with a bottom-up approach</a:t>
            </a:r>
          </a:p>
          <a:p>
            <a:r>
              <a:rPr lang="en-US" altLang="en-US" dirty="0"/>
              <a:t> - Many claim that data marts must be re-implemented as centralized data warehouse</a:t>
            </a:r>
          </a:p>
          <a:p>
            <a:r>
              <a:rPr lang="en-US" altLang="en-US" dirty="0"/>
              <a:t>   (more costly over the long term)</a:t>
            </a:r>
          </a:p>
          <a:p>
            <a:endParaRPr lang="ru-RU" dirty="0"/>
          </a:p>
        </p:txBody>
      </p:sp>
    </p:spTree>
    <p:extLst>
      <p:ext uri="{BB962C8B-B14F-4D97-AF65-F5344CB8AC3E}">
        <p14:creationId xmlns:p14="http://schemas.microsoft.com/office/powerpoint/2010/main" val="2112386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2224" y="782972"/>
            <a:ext cx="8607552" cy="685800"/>
          </a:xfrm>
        </p:spPr>
        <p:txBody>
          <a:bodyPr/>
          <a:lstStyle/>
          <a:p>
            <a:pPr algn="ctr"/>
            <a:r>
              <a:rPr lang="en-US" dirty="0">
                <a:solidFill>
                  <a:srgbClr val="FFC000"/>
                </a:solidFill>
              </a:rPr>
              <a:t>Federated Architecture</a:t>
            </a:r>
          </a:p>
        </p:txBody>
      </p:sp>
      <p:graphicFrame>
        <p:nvGraphicFramePr>
          <p:cNvPr id="5" name="Object 4"/>
          <p:cNvGraphicFramePr>
            <a:graphicFrameLocks noChangeAspect="1"/>
          </p:cNvGraphicFramePr>
          <p:nvPr>
            <p:extLst>
              <p:ext uri="{D42A27DB-BD31-4B8C-83A1-F6EECF244321}">
                <p14:modId xmlns:p14="http://schemas.microsoft.com/office/powerpoint/2010/main" val="3074404891"/>
              </p:ext>
            </p:extLst>
          </p:nvPr>
        </p:nvGraphicFramePr>
        <p:xfrm>
          <a:off x="2062395" y="2298919"/>
          <a:ext cx="7743544" cy="4035552"/>
        </p:xfrm>
        <a:graphic>
          <a:graphicData uri="http://schemas.openxmlformats.org/presentationml/2006/ole">
            <mc:AlternateContent xmlns:mc="http://schemas.openxmlformats.org/markup-compatibility/2006">
              <mc:Choice xmlns:v="urn:schemas-microsoft-com:vml" Requires="v">
                <p:oleObj spid="_x0000_s3079" name="Visio" r:id="rId4" imgW="7191214" imgH="3743229" progId="Visio.Drawing.11">
                  <p:embed/>
                </p:oleObj>
              </mc:Choice>
              <mc:Fallback>
                <p:oleObj name="Visio" r:id="rId4" imgW="7191214" imgH="3743229" progId="Visio.Drawing.11">
                  <p:embed/>
                  <p:pic>
                    <p:nvPicPr>
                      <p:cNvPr id="5"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62395" y="2298919"/>
                        <a:ext cx="7743544" cy="4035552"/>
                      </a:xfrm>
                      <a:prstGeom prst="rect">
                        <a:avLst/>
                      </a:prstGeom>
                      <a:solidFill>
                        <a:schemeClr val="accent3">
                          <a:lumMod val="95000"/>
                        </a:schemeClr>
                      </a:solidFill>
                    </p:spPr>
                  </p:pic>
                </p:oleObj>
              </mc:Fallback>
            </mc:AlternateContent>
          </a:graphicData>
        </a:graphic>
      </p:graphicFrame>
    </p:spTree>
    <p:extLst>
      <p:ext uri="{BB962C8B-B14F-4D97-AF65-F5344CB8AC3E}">
        <p14:creationId xmlns:p14="http://schemas.microsoft.com/office/powerpoint/2010/main" val="2308635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4784C8-70EC-413B-BAFD-DBB2B20E5E10}"/>
              </a:ext>
            </a:extLst>
          </p:cNvPr>
          <p:cNvSpPr>
            <a:spLocks noGrp="1"/>
          </p:cNvSpPr>
          <p:nvPr>
            <p:ph type="title"/>
          </p:nvPr>
        </p:nvSpPr>
        <p:spPr>
          <a:xfrm>
            <a:off x="581192" y="702156"/>
            <a:ext cx="11029616" cy="715583"/>
          </a:xfrm>
        </p:spPr>
        <p:txBody>
          <a:bodyPr/>
          <a:lstStyle/>
          <a:p>
            <a:pPr algn="ctr"/>
            <a:r>
              <a:rPr lang="en-US" dirty="0">
                <a:solidFill>
                  <a:srgbClr val="FFC000"/>
                </a:solidFill>
              </a:rPr>
              <a:t>Federated Architecture</a:t>
            </a:r>
            <a:endParaRPr lang="ru-RU" dirty="0"/>
          </a:p>
        </p:txBody>
      </p:sp>
      <p:sp>
        <p:nvSpPr>
          <p:cNvPr id="3" name="Объект 2">
            <a:extLst>
              <a:ext uri="{FF2B5EF4-FFF2-40B4-BE49-F238E27FC236}">
                <a16:creationId xmlns:a16="http://schemas.microsoft.com/office/drawing/2014/main" id="{ED578414-A526-476B-86FD-9D482DB5BF71}"/>
              </a:ext>
            </a:extLst>
          </p:cNvPr>
          <p:cNvSpPr>
            <a:spLocks noGrp="1"/>
          </p:cNvSpPr>
          <p:nvPr>
            <p:ph idx="1"/>
          </p:nvPr>
        </p:nvSpPr>
        <p:spPr/>
        <p:txBody>
          <a:bodyPr/>
          <a:lstStyle/>
          <a:p>
            <a:r>
              <a:rPr kumimoji="1" lang="en-US" sz="1800" kern="1200" dirty="0">
                <a:solidFill>
                  <a:schemeClr val="tx1"/>
                </a:solidFill>
                <a:effectLst/>
                <a:latin typeface="Times New Roman" pitchFamily="18" charset="0"/>
                <a:ea typeface="+mn-ea"/>
                <a:cs typeface="+mn-cs"/>
              </a:rPr>
              <a:t>For highly decentralized or independent organizations, the </a:t>
            </a:r>
            <a:r>
              <a:rPr kumimoji="1" lang="en-US" sz="1800" u="sng" kern="1200" dirty="0">
                <a:solidFill>
                  <a:schemeClr val="tx1"/>
                </a:solidFill>
                <a:effectLst/>
                <a:latin typeface="Times New Roman" pitchFamily="18" charset="0"/>
                <a:ea typeface="+mn-ea"/>
                <a:cs typeface="+mn-cs"/>
              </a:rPr>
              <a:t>federated data warehouse architecture</a:t>
            </a:r>
            <a:r>
              <a:rPr kumimoji="1" lang="en-US" sz="1800" kern="1200" dirty="0">
                <a:solidFill>
                  <a:schemeClr val="tx1"/>
                </a:solidFill>
                <a:effectLst/>
                <a:latin typeface="Times New Roman" pitchFamily="18" charset="0"/>
                <a:ea typeface="+mn-ea"/>
                <a:cs typeface="+mn-cs"/>
              </a:rPr>
              <a:t> provides another compromise approach. As depicted in this diagram, the federated data warehouse approach supports two levels of data warehouses. Each organization independently maintains one or more data warehouses using any of the architectures. To provide inter-organizational sharing, each organization contributes to the federated data warehouse. Typically, another layer of data integration and a query portal support data sharing in the federated data warehouse. Depending on the environment, participation can be voluntary or compulsory (typically required by government agencies). Some users of a federated data warehouse may be external stakeholders, not members of participating organizations.</a:t>
            </a:r>
            <a:endParaRPr lang="en-US" dirty="0"/>
          </a:p>
          <a:p>
            <a:endParaRPr lang="ru-RU" dirty="0"/>
          </a:p>
        </p:txBody>
      </p:sp>
    </p:spTree>
    <p:extLst>
      <p:ext uri="{BB962C8B-B14F-4D97-AF65-F5344CB8AC3E}">
        <p14:creationId xmlns:p14="http://schemas.microsoft.com/office/powerpoint/2010/main" val="2717773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383EF3-ED4B-4BCF-AA75-9D5E826B6EDE}"/>
              </a:ext>
            </a:extLst>
          </p:cNvPr>
          <p:cNvSpPr>
            <a:spLocks noGrp="1"/>
          </p:cNvSpPr>
          <p:nvPr>
            <p:ph type="title"/>
          </p:nvPr>
        </p:nvSpPr>
        <p:spPr/>
        <p:txBody>
          <a:bodyPr/>
          <a:lstStyle/>
          <a:p>
            <a:pPr algn="ctr"/>
            <a:r>
              <a:rPr lang="en-US" dirty="0">
                <a:solidFill>
                  <a:srgbClr val="FFC000"/>
                </a:solidFill>
              </a:rPr>
              <a:t>objectives</a:t>
            </a:r>
            <a:endParaRPr lang="ru-RU" dirty="0">
              <a:solidFill>
                <a:srgbClr val="FFC000"/>
              </a:solidFill>
            </a:endParaRPr>
          </a:p>
        </p:txBody>
      </p:sp>
      <p:sp>
        <p:nvSpPr>
          <p:cNvPr id="3" name="Объект 2">
            <a:extLst>
              <a:ext uri="{FF2B5EF4-FFF2-40B4-BE49-F238E27FC236}">
                <a16:creationId xmlns:a16="http://schemas.microsoft.com/office/drawing/2014/main" id="{F528FA67-5CD9-4C50-AA18-D09A58B88912}"/>
              </a:ext>
            </a:extLst>
          </p:cNvPr>
          <p:cNvSpPr>
            <a:spLocks noGrp="1"/>
          </p:cNvSpPr>
          <p:nvPr>
            <p:ph idx="1"/>
          </p:nvPr>
        </p:nvSpPr>
        <p:spPr>
          <a:xfrm>
            <a:off x="581192" y="2180496"/>
            <a:ext cx="11029615" cy="3649853"/>
          </a:xfrm>
        </p:spPr>
        <p:txBody>
          <a:bodyPr/>
          <a:lstStyle/>
          <a:p>
            <a:r>
              <a:rPr lang="en-US" altLang="en-US" sz="2800" dirty="0"/>
              <a:t>Discuss challenges in data warehouse projects</a:t>
            </a:r>
          </a:p>
          <a:p>
            <a:r>
              <a:rPr lang="en-US" altLang="en-US" sz="2800" dirty="0"/>
              <a:t>Explain learning effects for maturity and project management</a:t>
            </a:r>
          </a:p>
          <a:p>
            <a:r>
              <a:rPr lang="en-US" altLang="en-US" sz="2800" dirty="0"/>
              <a:t>Reflect on importance of intangible benefits for data warehouse investments</a:t>
            </a:r>
          </a:p>
          <a:p>
            <a:endParaRPr lang="ru-RU" dirty="0"/>
          </a:p>
        </p:txBody>
      </p:sp>
    </p:spTree>
    <p:extLst>
      <p:ext uri="{BB962C8B-B14F-4D97-AF65-F5344CB8AC3E}">
        <p14:creationId xmlns:p14="http://schemas.microsoft.com/office/powerpoint/2010/main" val="25565595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807862"/>
          </a:xfrm>
        </p:spPr>
        <p:txBody>
          <a:bodyPr/>
          <a:lstStyle/>
          <a:p>
            <a:pPr algn="ctr"/>
            <a:r>
              <a:rPr lang="en-US" dirty="0">
                <a:solidFill>
                  <a:srgbClr val="FFC000"/>
                </a:solidFill>
              </a:rPr>
              <a:t>Architecture Selection Factors</a:t>
            </a:r>
          </a:p>
        </p:txBody>
      </p:sp>
      <p:sp>
        <p:nvSpPr>
          <p:cNvPr id="3" name="Content Placeholder 2"/>
          <p:cNvSpPr>
            <a:spLocks noGrp="1"/>
          </p:cNvSpPr>
          <p:nvPr>
            <p:ph idx="1"/>
          </p:nvPr>
        </p:nvSpPr>
        <p:spPr/>
        <p:txBody>
          <a:bodyPr/>
          <a:lstStyle/>
          <a:p>
            <a:r>
              <a:rPr lang="en-US" dirty="0"/>
              <a:t>Learning effects</a:t>
            </a:r>
          </a:p>
          <a:p>
            <a:pPr lvl="1"/>
            <a:r>
              <a:rPr lang="en-US" dirty="0"/>
              <a:t>Project risk</a:t>
            </a:r>
          </a:p>
          <a:p>
            <a:pPr lvl="1"/>
            <a:r>
              <a:rPr lang="en-US" dirty="0"/>
              <a:t>Intangible business value</a:t>
            </a:r>
          </a:p>
          <a:p>
            <a:r>
              <a:rPr lang="en-US" dirty="0"/>
              <a:t>Strategic view of information technology</a:t>
            </a:r>
          </a:p>
          <a:p>
            <a:pPr lvl="1"/>
            <a:r>
              <a:rPr lang="en-US" dirty="0"/>
              <a:t>Level of sponsorship</a:t>
            </a:r>
          </a:p>
          <a:p>
            <a:pPr lvl="1"/>
            <a:r>
              <a:rPr lang="en-US" dirty="0"/>
              <a:t>Information independence</a:t>
            </a:r>
          </a:p>
          <a:p>
            <a:pPr lvl="1"/>
            <a:r>
              <a:rPr lang="en-US" dirty="0"/>
              <a:t>Task routineness</a:t>
            </a:r>
          </a:p>
        </p:txBody>
      </p:sp>
    </p:spTree>
    <p:extLst>
      <p:ext uri="{BB962C8B-B14F-4D97-AF65-F5344CB8AC3E}">
        <p14:creationId xmlns:p14="http://schemas.microsoft.com/office/powerpoint/2010/main" val="17886976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81192" y="702156"/>
            <a:ext cx="11029616" cy="749139"/>
          </a:xfrm>
        </p:spPr>
        <p:txBody>
          <a:bodyPr/>
          <a:lstStyle/>
          <a:p>
            <a:pPr algn="ctr" eaLnBrk="1" hangingPunct="1"/>
            <a:r>
              <a:rPr lang="en-US" altLang="en-US" dirty="0">
                <a:solidFill>
                  <a:srgbClr val="FFC000"/>
                </a:solidFill>
              </a:rPr>
              <a:t>Maturity Model Stages</a:t>
            </a:r>
          </a:p>
        </p:txBody>
      </p:sp>
      <p:graphicFrame>
        <p:nvGraphicFramePr>
          <p:cNvPr id="4" name="Table 3"/>
          <p:cNvGraphicFramePr>
            <a:graphicFrameLocks noGrp="1"/>
          </p:cNvGraphicFramePr>
          <p:nvPr>
            <p:extLst>
              <p:ext uri="{D42A27DB-BD31-4B8C-83A1-F6EECF244321}">
                <p14:modId xmlns:p14="http://schemas.microsoft.com/office/powerpoint/2010/main" val="2955576054"/>
              </p:ext>
            </p:extLst>
          </p:nvPr>
        </p:nvGraphicFramePr>
        <p:xfrm>
          <a:off x="1755835" y="2441590"/>
          <a:ext cx="8210549" cy="3782550"/>
        </p:xfrm>
        <a:graphic>
          <a:graphicData uri="http://schemas.openxmlformats.org/drawingml/2006/table">
            <a:tbl>
              <a:tblPr firstRow="1">
                <a:tableStyleId>{5C22544A-7EE6-4342-B048-85BDC9FD1C3A}</a:tableStyleId>
              </a:tblPr>
              <a:tblGrid>
                <a:gridCol w="1161298">
                  <a:extLst>
                    <a:ext uri="{9D8B030D-6E8A-4147-A177-3AD203B41FA5}">
                      <a16:colId xmlns:a16="http://schemas.microsoft.com/office/drawing/2014/main" val="20000"/>
                    </a:ext>
                  </a:extLst>
                </a:gridCol>
                <a:gridCol w="1973791">
                  <a:extLst>
                    <a:ext uri="{9D8B030D-6E8A-4147-A177-3AD203B41FA5}">
                      <a16:colId xmlns:a16="http://schemas.microsoft.com/office/drawing/2014/main" val="20001"/>
                    </a:ext>
                  </a:extLst>
                </a:gridCol>
                <a:gridCol w="2537730">
                  <a:extLst>
                    <a:ext uri="{9D8B030D-6E8A-4147-A177-3AD203B41FA5}">
                      <a16:colId xmlns:a16="http://schemas.microsoft.com/office/drawing/2014/main" val="20002"/>
                    </a:ext>
                  </a:extLst>
                </a:gridCol>
                <a:gridCol w="2537730">
                  <a:extLst>
                    <a:ext uri="{9D8B030D-6E8A-4147-A177-3AD203B41FA5}">
                      <a16:colId xmlns:a16="http://schemas.microsoft.com/office/drawing/2014/main" val="20003"/>
                    </a:ext>
                  </a:extLst>
                </a:gridCol>
              </a:tblGrid>
              <a:tr h="341234">
                <a:tc>
                  <a:txBody>
                    <a:bodyPr/>
                    <a:lstStyle/>
                    <a:p>
                      <a:pPr marL="0" marR="0">
                        <a:spcBef>
                          <a:spcPts val="0"/>
                        </a:spcBef>
                        <a:spcAft>
                          <a:spcPts val="0"/>
                        </a:spcAft>
                      </a:pPr>
                      <a:r>
                        <a:rPr lang="en-US" sz="1600" dirty="0">
                          <a:solidFill>
                            <a:srgbClr val="FFFF00"/>
                          </a:solidFill>
                          <a:effectLst/>
                        </a:rPr>
                        <a:t>Stage</a:t>
                      </a:r>
                      <a:endParaRPr lang="en-US" sz="1600" dirty="0">
                        <a:solidFill>
                          <a:srgbClr val="FFFF00"/>
                        </a:solidFill>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solidFill>
                            <a:srgbClr val="FFFF00"/>
                          </a:solidFill>
                          <a:effectLst/>
                        </a:rPr>
                        <a:t>Scope</a:t>
                      </a:r>
                      <a:endParaRPr lang="en-US" sz="1600" dirty="0">
                        <a:solidFill>
                          <a:srgbClr val="FFFF00"/>
                        </a:solidFill>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solidFill>
                            <a:srgbClr val="FFFF00"/>
                          </a:solidFill>
                          <a:effectLst/>
                        </a:rPr>
                        <a:t>Architecture</a:t>
                      </a:r>
                      <a:endParaRPr lang="en-US" sz="1600" dirty="0">
                        <a:solidFill>
                          <a:srgbClr val="FFFF00"/>
                        </a:solidFill>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solidFill>
                            <a:srgbClr val="FFFF00"/>
                          </a:solidFill>
                          <a:effectLst/>
                        </a:rPr>
                        <a:t>Management Usage</a:t>
                      </a:r>
                      <a:endParaRPr lang="en-US" sz="1600" dirty="0">
                        <a:solidFill>
                          <a:srgbClr val="FFFF00"/>
                        </a:solidFill>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85313">
                <a:tc>
                  <a:txBody>
                    <a:bodyPr/>
                    <a:lstStyle/>
                    <a:p>
                      <a:pPr marL="0" marR="0">
                        <a:spcBef>
                          <a:spcPts val="0"/>
                        </a:spcBef>
                        <a:spcAft>
                          <a:spcPts val="0"/>
                        </a:spcAft>
                      </a:pPr>
                      <a:r>
                        <a:rPr lang="en-US" sz="1600" dirty="0">
                          <a:effectLst/>
                          <a:latin typeface="+mn-lt"/>
                          <a:ea typeface="Times New Roman"/>
                        </a:rPr>
                        <a:t>Prenatal</a:t>
                      </a: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mn-lt"/>
                          <a:ea typeface="Times New Roman"/>
                        </a:rPr>
                        <a:t>System</a:t>
                      </a: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mn-lt"/>
                          <a:ea typeface="Times New Roman"/>
                        </a:rPr>
                        <a:t>Management reporting</a:t>
                      </a: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latin typeface="+mn-lt"/>
                          <a:ea typeface="Times New Roman"/>
                        </a:rPr>
                        <a:t>Control costs</a:t>
                      </a: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45382">
                <a:tc>
                  <a:txBody>
                    <a:bodyPr/>
                    <a:lstStyle/>
                    <a:p>
                      <a:pPr marL="0" marR="0">
                        <a:spcBef>
                          <a:spcPts val="0"/>
                        </a:spcBef>
                        <a:spcAft>
                          <a:spcPts val="0"/>
                        </a:spcAft>
                      </a:pPr>
                      <a:r>
                        <a:rPr lang="en-US" sz="1600" dirty="0">
                          <a:effectLst/>
                        </a:rPr>
                        <a:t>Infant</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Individual business analysts</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Operational reports and spreadsheets (known as </a:t>
                      </a:r>
                      <a:r>
                        <a:rPr lang="en-US" sz="1600" dirty="0" err="1">
                          <a:effectLst/>
                        </a:rPr>
                        <a:t>spreadmarts</a:t>
                      </a:r>
                      <a:r>
                        <a:rPr lang="en-US" sz="1600" dirty="0">
                          <a:effectLst/>
                        </a:rPr>
                        <a:t>)</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Management insight</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457139">
                <a:tc>
                  <a:txBody>
                    <a:bodyPr/>
                    <a:lstStyle/>
                    <a:p>
                      <a:pPr marL="0" marR="0">
                        <a:spcBef>
                          <a:spcPts val="0"/>
                        </a:spcBef>
                        <a:spcAft>
                          <a:spcPts val="0"/>
                        </a:spcAft>
                      </a:pPr>
                      <a:r>
                        <a:rPr lang="en-US" sz="1600">
                          <a:effectLst/>
                        </a:rPr>
                        <a:t>Child</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Departments</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Data marts</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Support business analysis</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05772">
                <a:tc>
                  <a:txBody>
                    <a:bodyPr/>
                    <a:lstStyle/>
                    <a:p>
                      <a:pPr marL="0" marR="0">
                        <a:spcBef>
                          <a:spcPts val="0"/>
                        </a:spcBef>
                        <a:spcAft>
                          <a:spcPts val="0"/>
                        </a:spcAft>
                      </a:pPr>
                      <a:r>
                        <a:rPr lang="en-US" sz="1600">
                          <a:effectLst/>
                        </a:rPr>
                        <a:t>Teenager</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Divisions</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Data warehouses</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Track business processes</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34950">
                <a:tc>
                  <a:txBody>
                    <a:bodyPr/>
                    <a:lstStyle/>
                    <a:p>
                      <a:pPr marL="0" marR="0">
                        <a:spcBef>
                          <a:spcPts val="0"/>
                        </a:spcBef>
                        <a:spcAft>
                          <a:spcPts val="0"/>
                        </a:spcAft>
                      </a:pPr>
                      <a:r>
                        <a:rPr lang="en-US" sz="1600">
                          <a:effectLst/>
                        </a:rPr>
                        <a:t>Adult</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Enterprise</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Enterprise data warehouse</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Drive organization</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612760">
                <a:tc>
                  <a:txBody>
                    <a:bodyPr/>
                    <a:lstStyle/>
                    <a:p>
                      <a:pPr marL="0" marR="0">
                        <a:spcBef>
                          <a:spcPts val="0"/>
                        </a:spcBef>
                        <a:spcAft>
                          <a:spcPts val="0"/>
                        </a:spcAft>
                      </a:pPr>
                      <a:r>
                        <a:rPr lang="en-US" sz="1600" dirty="0">
                          <a:effectLst/>
                        </a:rPr>
                        <a:t>Sage</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a:effectLst/>
                        </a:rPr>
                        <a:t>Inter-enterprise</a:t>
                      </a:r>
                      <a:endParaRPr lang="en-US" sz="160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BI services</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600" dirty="0">
                          <a:effectLst/>
                        </a:rPr>
                        <a:t>Drive market and industry</a:t>
                      </a:r>
                      <a:endParaRPr lang="en-US" sz="1600" dirty="0">
                        <a:effectLst/>
                        <a:latin typeface="Times New Roman"/>
                        <a:ea typeface="Times New Roman"/>
                      </a:endParaRPr>
                    </a:p>
                  </a:txBody>
                  <a:tcPr marL="68583" marR="685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1481170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686187" y="824917"/>
            <a:ext cx="8382000" cy="715108"/>
          </a:xfrm>
        </p:spPr>
        <p:txBody>
          <a:bodyPr/>
          <a:lstStyle/>
          <a:p>
            <a:pPr algn="ctr" eaLnBrk="1" hangingPunct="1"/>
            <a:r>
              <a:rPr lang="en-US" altLang="en-US" dirty="0">
                <a:solidFill>
                  <a:srgbClr val="FFC000"/>
                </a:solidFill>
              </a:rPr>
              <a:t>Maturity Model Insights</a:t>
            </a:r>
          </a:p>
        </p:txBody>
      </p:sp>
      <p:sp>
        <p:nvSpPr>
          <p:cNvPr id="17411" name="Rectangle 3"/>
          <p:cNvSpPr>
            <a:spLocks noGrp="1" noChangeArrowheads="1"/>
          </p:cNvSpPr>
          <p:nvPr>
            <p:ph type="body" idx="1"/>
          </p:nvPr>
        </p:nvSpPr>
        <p:spPr>
          <a:xfrm>
            <a:off x="570451" y="2068908"/>
            <a:ext cx="7801761" cy="3853719"/>
          </a:xfrm>
        </p:spPr>
        <p:txBody>
          <a:bodyPr/>
          <a:lstStyle/>
          <a:p>
            <a:pPr eaLnBrk="1" hangingPunct="1"/>
            <a:r>
              <a:rPr lang="en-US" altLang="en-US" dirty="0"/>
              <a:t>Stages provide a framework to view an organization’s progress</a:t>
            </a:r>
          </a:p>
          <a:p>
            <a:pPr eaLnBrk="1" hangingPunct="1"/>
            <a:r>
              <a:rPr lang="en-US" altLang="en-US" dirty="0"/>
              <a:t>Guidance for investment decisions</a:t>
            </a:r>
          </a:p>
          <a:p>
            <a:pPr eaLnBrk="1" hangingPunct="1"/>
            <a:r>
              <a:rPr lang="en-US" altLang="en-US" dirty="0"/>
              <a:t>Difficulty moving between stages</a:t>
            </a:r>
          </a:p>
          <a:p>
            <a:pPr lvl="1" eaLnBrk="1" hangingPunct="1"/>
            <a:r>
              <a:rPr lang="en-US" altLang="en-US" dirty="0"/>
              <a:t>Infant to child stages because of investment level</a:t>
            </a:r>
          </a:p>
          <a:p>
            <a:pPr lvl="1" eaLnBrk="1" hangingPunct="1"/>
            <a:r>
              <a:rPr lang="en-US" altLang="en-US" dirty="0"/>
              <a:t>Teenager to adult because of strategic importance of data warehouse</a:t>
            </a:r>
          </a:p>
        </p:txBody>
      </p:sp>
    </p:spTree>
    <p:extLst>
      <p:ext uri="{BB962C8B-B14F-4D97-AF65-F5344CB8AC3E}">
        <p14:creationId xmlns:p14="http://schemas.microsoft.com/office/powerpoint/2010/main" val="3213908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41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A0C7D9-8575-44FC-AC4C-3845FB895554}"/>
              </a:ext>
            </a:extLst>
          </p:cNvPr>
          <p:cNvSpPr>
            <a:spLocks noGrp="1"/>
          </p:cNvSpPr>
          <p:nvPr>
            <p:ph type="title"/>
          </p:nvPr>
        </p:nvSpPr>
        <p:spPr>
          <a:xfrm>
            <a:off x="581192" y="702156"/>
            <a:ext cx="11029616" cy="791084"/>
          </a:xfrm>
        </p:spPr>
        <p:txBody>
          <a:bodyPr/>
          <a:lstStyle/>
          <a:p>
            <a:pPr algn="ctr"/>
            <a:r>
              <a:rPr lang="en-US" altLang="en-US" dirty="0">
                <a:solidFill>
                  <a:srgbClr val="FFC000"/>
                </a:solidFill>
              </a:rPr>
              <a:t>Challenges in Data Warehouse Projects</a:t>
            </a:r>
            <a:endParaRPr lang="ru-RU" dirty="0">
              <a:solidFill>
                <a:srgbClr val="FFC000"/>
              </a:solidFill>
            </a:endParaRPr>
          </a:p>
        </p:txBody>
      </p:sp>
      <p:sp>
        <p:nvSpPr>
          <p:cNvPr id="3" name="Объект 2">
            <a:extLst>
              <a:ext uri="{FF2B5EF4-FFF2-40B4-BE49-F238E27FC236}">
                <a16:creationId xmlns:a16="http://schemas.microsoft.com/office/drawing/2014/main" id="{6B47CF9B-9BF1-404E-930C-2E5964C2C72A}"/>
              </a:ext>
            </a:extLst>
          </p:cNvPr>
          <p:cNvSpPr>
            <a:spLocks noGrp="1"/>
          </p:cNvSpPr>
          <p:nvPr>
            <p:ph idx="1"/>
          </p:nvPr>
        </p:nvSpPr>
        <p:spPr/>
        <p:txBody>
          <a:bodyPr/>
          <a:lstStyle/>
          <a:p>
            <a:r>
              <a:rPr lang="en-US" altLang="en-US" sz="2800" dirty="0"/>
              <a:t>Substantial coordination across organizational units</a:t>
            </a:r>
          </a:p>
          <a:p>
            <a:r>
              <a:rPr lang="en-US" altLang="en-US" sz="2800" dirty="0"/>
              <a:t>Uncertain data quality in data sources</a:t>
            </a:r>
          </a:p>
          <a:p>
            <a:r>
              <a:rPr lang="en-US" altLang="en-US" sz="2800" dirty="0"/>
              <a:t>Difficult to scale data warehouse</a:t>
            </a:r>
          </a:p>
          <a:p>
            <a:endParaRPr lang="ru-RU" dirty="0"/>
          </a:p>
        </p:txBody>
      </p:sp>
    </p:spTree>
    <p:extLst>
      <p:ext uri="{BB962C8B-B14F-4D97-AF65-F5344CB8AC3E}">
        <p14:creationId xmlns:p14="http://schemas.microsoft.com/office/powerpoint/2010/main" val="3518345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551165-6EB8-4B4D-B410-6E94DC0C8925}"/>
              </a:ext>
            </a:extLst>
          </p:cNvPr>
          <p:cNvSpPr>
            <a:spLocks noGrp="1"/>
          </p:cNvSpPr>
          <p:nvPr>
            <p:ph type="title"/>
          </p:nvPr>
        </p:nvSpPr>
        <p:spPr>
          <a:xfrm>
            <a:off x="581192" y="702156"/>
            <a:ext cx="11029616" cy="799473"/>
          </a:xfrm>
        </p:spPr>
        <p:txBody>
          <a:bodyPr/>
          <a:lstStyle/>
          <a:p>
            <a:pPr algn="ctr"/>
            <a:r>
              <a:rPr lang="en-US" dirty="0">
                <a:solidFill>
                  <a:srgbClr val="FFC000"/>
                </a:solidFill>
              </a:rPr>
              <a:t>Intangible benefits</a:t>
            </a:r>
            <a:endParaRPr lang="ru-RU" dirty="0">
              <a:solidFill>
                <a:srgbClr val="FFC000"/>
              </a:solidFill>
            </a:endParaRPr>
          </a:p>
        </p:txBody>
      </p:sp>
      <p:sp>
        <p:nvSpPr>
          <p:cNvPr id="3" name="Объект 2">
            <a:extLst>
              <a:ext uri="{FF2B5EF4-FFF2-40B4-BE49-F238E27FC236}">
                <a16:creationId xmlns:a16="http://schemas.microsoft.com/office/drawing/2014/main" id="{223E2BCD-173A-4D2E-ABB6-43B29229C1F6}"/>
              </a:ext>
            </a:extLst>
          </p:cNvPr>
          <p:cNvSpPr>
            <a:spLocks noGrp="1"/>
          </p:cNvSpPr>
          <p:nvPr>
            <p:ph idx="1"/>
          </p:nvPr>
        </p:nvSpPr>
        <p:spPr>
          <a:xfrm>
            <a:off x="581192" y="2180496"/>
            <a:ext cx="11029615" cy="3851188"/>
          </a:xfrm>
        </p:spPr>
        <p:txBody>
          <a:bodyPr/>
          <a:lstStyle/>
          <a:p>
            <a:r>
              <a:rPr lang="en-US" sz="2400" dirty="0"/>
              <a:t>Not easily quantified but important for an organization’s success</a:t>
            </a:r>
          </a:p>
          <a:p>
            <a:r>
              <a:rPr lang="en-US" sz="2400" dirty="0"/>
              <a:t>Increased data quality</a:t>
            </a:r>
          </a:p>
          <a:p>
            <a:pPr lvl="1"/>
            <a:r>
              <a:rPr lang="en-US" sz="2400" dirty="0"/>
              <a:t>Fewer missing values</a:t>
            </a:r>
          </a:p>
          <a:p>
            <a:pPr lvl="1"/>
            <a:r>
              <a:rPr lang="en-US" sz="2400" dirty="0"/>
              <a:t>More matched entities</a:t>
            </a:r>
          </a:p>
          <a:p>
            <a:pPr lvl="1"/>
            <a:r>
              <a:rPr lang="en-US" sz="2400" dirty="0"/>
              <a:t>More data availability</a:t>
            </a:r>
          </a:p>
          <a:p>
            <a:pPr lvl="1"/>
            <a:r>
              <a:rPr lang="en-US" sz="2400" dirty="0"/>
              <a:t>Higher levels of compliance with data standards</a:t>
            </a:r>
          </a:p>
          <a:p>
            <a:r>
              <a:rPr lang="en-US" sz="2400" dirty="0"/>
              <a:t>May become tangible over time</a:t>
            </a:r>
          </a:p>
          <a:p>
            <a:endParaRPr lang="ru-RU" dirty="0"/>
          </a:p>
        </p:txBody>
      </p:sp>
    </p:spTree>
    <p:extLst>
      <p:ext uri="{BB962C8B-B14F-4D97-AF65-F5344CB8AC3E}">
        <p14:creationId xmlns:p14="http://schemas.microsoft.com/office/powerpoint/2010/main" val="644412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24D3E8-5FC3-4FB8-B769-59448155B58B}"/>
              </a:ext>
            </a:extLst>
          </p:cNvPr>
          <p:cNvSpPr>
            <a:spLocks noGrp="1"/>
          </p:cNvSpPr>
          <p:nvPr>
            <p:ph type="title"/>
          </p:nvPr>
        </p:nvSpPr>
        <p:spPr>
          <a:xfrm>
            <a:off x="581192" y="702156"/>
            <a:ext cx="11029616" cy="757528"/>
          </a:xfrm>
        </p:spPr>
        <p:txBody>
          <a:bodyPr/>
          <a:lstStyle/>
          <a:p>
            <a:pPr algn="ctr"/>
            <a:r>
              <a:rPr lang="en-US" dirty="0">
                <a:solidFill>
                  <a:srgbClr val="FFC000"/>
                </a:solidFill>
              </a:rPr>
              <a:t>Learning Curve for Skills</a:t>
            </a:r>
            <a:endParaRPr lang="ru-RU" dirty="0"/>
          </a:p>
        </p:txBody>
      </p:sp>
      <p:sp>
        <p:nvSpPr>
          <p:cNvPr id="3" name="Объект 2">
            <a:extLst>
              <a:ext uri="{FF2B5EF4-FFF2-40B4-BE49-F238E27FC236}">
                <a16:creationId xmlns:a16="http://schemas.microsoft.com/office/drawing/2014/main" id="{4C0CD38E-B5DF-4179-AE74-A2027DC03F80}"/>
              </a:ext>
            </a:extLst>
          </p:cNvPr>
          <p:cNvSpPr>
            <a:spLocks noGrp="1"/>
          </p:cNvSpPr>
          <p:nvPr>
            <p:ph idx="1"/>
          </p:nvPr>
        </p:nvSpPr>
        <p:spPr>
          <a:xfrm>
            <a:off x="581192" y="1971413"/>
            <a:ext cx="11029615" cy="4504887"/>
          </a:xfrm>
        </p:spPr>
        <p:txBody>
          <a:bodyPr>
            <a:normAutofit fontScale="92500" lnSpcReduction="20000"/>
          </a:bodyPr>
          <a:lstStyle/>
          <a:p>
            <a:r>
              <a:rPr lang="en-US" dirty="0"/>
              <a:t>Skill mastery learning curve</a:t>
            </a:r>
          </a:p>
          <a:p>
            <a:pPr marL="171450" indent="-171450">
              <a:buFontTx/>
              <a:buChar char="-"/>
            </a:pPr>
            <a:r>
              <a:rPr lang="en-US" baseline="0" dirty="0"/>
              <a:t>X axis: number of trials</a:t>
            </a:r>
          </a:p>
          <a:p>
            <a:pPr marL="171450" indent="-171450">
              <a:buFontTx/>
              <a:buChar char="-"/>
            </a:pPr>
            <a:r>
              <a:rPr lang="en-US" baseline="0" dirty="0"/>
              <a:t>Y axis: performance</a:t>
            </a:r>
          </a:p>
          <a:p>
            <a:pPr marL="171450" indent="-171450">
              <a:buFontTx/>
              <a:buChar char="-"/>
            </a:pPr>
            <a:r>
              <a:rPr lang="en-US" baseline="0" dirty="0"/>
              <a:t>Implied fixed cost (master skills) to improve performance</a:t>
            </a:r>
          </a:p>
          <a:p>
            <a:pPr marL="171450" indent="-171450">
              <a:buFontTx/>
              <a:buChar char="-"/>
            </a:pPr>
            <a:r>
              <a:rPr lang="en-US" baseline="0" dirty="0"/>
              <a:t>Sports skill improvement such as first serve percentage</a:t>
            </a:r>
          </a:p>
          <a:p>
            <a:pPr marL="171450" indent="-171450">
              <a:buFontTx/>
              <a:buChar char="-"/>
            </a:pPr>
            <a:r>
              <a:rPr lang="en-US" baseline="0" dirty="0"/>
              <a:t>Slow beginning as high fixed cost (many trials) to acquire skills</a:t>
            </a:r>
          </a:p>
          <a:p>
            <a:pPr marL="171450" indent="-171450">
              <a:buFontTx/>
              <a:buChar char="-"/>
            </a:pPr>
            <a:r>
              <a:rPr lang="en-US" baseline="0" dirty="0"/>
              <a:t>Steep acceleration as skills are mastered</a:t>
            </a:r>
          </a:p>
          <a:p>
            <a:pPr marL="171450" indent="-171450">
              <a:buFontTx/>
              <a:buChar char="-"/>
            </a:pPr>
            <a:r>
              <a:rPr lang="en-US" baseline="0" dirty="0"/>
              <a:t>Plateau as diminishing returns from additional trials</a:t>
            </a:r>
            <a:endParaRPr lang="en-US" dirty="0"/>
          </a:p>
          <a:p>
            <a:endParaRPr lang="en-US" dirty="0"/>
          </a:p>
          <a:p>
            <a:r>
              <a:rPr lang="en-US" dirty="0"/>
              <a:t>Lesson:</a:t>
            </a:r>
          </a:p>
          <a:p>
            <a:pPr marL="171450" indent="-171450">
              <a:buFontTx/>
              <a:buChar char="-"/>
            </a:pPr>
            <a:r>
              <a:rPr lang="en-US" dirty="0"/>
              <a:t>Expect many trials over a long period to obtain reasonable improvement</a:t>
            </a:r>
            <a:r>
              <a:rPr lang="en-US" baseline="0" dirty="0"/>
              <a:t> in skills</a:t>
            </a:r>
          </a:p>
          <a:p>
            <a:pPr marL="171450" indent="-171450">
              <a:buFontTx/>
              <a:buChar char="-"/>
            </a:pPr>
            <a:r>
              <a:rPr lang="en-US" baseline="0" dirty="0"/>
              <a:t>Initial learning period may be frustrating</a:t>
            </a:r>
          </a:p>
          <a:p>
            <a:pPr marL="171450" indent="-171450">
              <a:buFontTx/>
              <a:buChar char="-"/>
            </a:pPr>
            <a:r>
              <a:rPr lang="en-US" baseline="0" dirty="0"/>
              <a:t>Rapid improvement and enjoyment from skill mastery after initial period of frustration</a:t>
            </a:r>
            <a:endParaRPr lang="en-US" dirty="0"/>
          </a:p>
          <a:p>
            <a:endParaRPr lang="ru-RU" dirty="0"/>
          </a:p>
        </p:txBody>
      </p:sp>
      <p:pic>
        <p:nvPicPr>
          <p:cNvPr id="4" name="Picture 5">
            <a:extLst>
              <a:ext uri="{FF2B5EF4-FFF2-40B4-BE49-F238E27FC236}">
                <a16:creationId xmlns:a16="http://schemas.microsoft.com/office/drawing/2014/main" id="{BE87BC43-D97E-40F0-99C0-D4B89C9A21D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30040" y="1881150"/>
            <a:ext cx="4964213" cy="3309475"/>
          </a:xfrm>
          <a:prstGeom prst="rect">
            <a:avLst/>
          </a:prstGeom>
        </p:spPr>
      </p:pic>
    </p:spTree>
    <p:extLst>
      <p:ext uri="{BB962C8B-B14F-4D97-AF65-F5344CB8AC3E}">
        <p14:creationId xmlns:p14="http://schemas.microsoft.com/office/powerpoint/2010/main" val="2269969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78E3D1-40A7-4F85-A543-6A8A673988C5}"/>
              </a:ext>
            </a:extLst>
          </p:cNvPr>
          <p:cNvSpPr>
            <a:spLocks noGrp="1"/>
          </p:cNvSpPr>
          <p:nvPr>
            <p:ph type="title"/>
          </p:nvPr>
        </p:nvSpPr>
        <p:spPr>
          <a:xfrm>
            <a:off x="581192" y="702156"/>
            <a:ext cx="11029616" cy="891752"/>
          </a:xfrm>
        </p:spPr>
        <p:txBody>
          <a:bodyPr/>
          <a:lstStyle/>
          <a:p>
            <a:pPr algn="ctr"/>
            <a:r>
              <a:rPr lang="en-US" dirty="0">
                <a:solidFill>
                  <a:srgbClr val="FFC000"/>
                </a:solidFill>
              </a:rPr>
              <a:t>Learning Curve for Production</a:t>
            </a:r>
            <a:endParaRPr lang="ru-RU" dirty="0">
              <a:solidFill>
                <a:srgbClr val="FFC000"/>
              </a:solidFill>
            </a:endParaRPr>
          </a:p>
        </p:txBody>
      </p:sp>
      <p:sp>
        <p:nvSpPr>
          <p:cNvPr id="6" name="Объект 5">
            <a:extLst>
              <a:ext uri="{FF2B5EF4-FFF2-40B4-BE49-F238E27FC236}">
                <a16:creationId xmlns:a16="http://schemas.microsoft.com/office/drawing/2014/main" id="{C1D82A19-5A60-40F7-A5D0-98686E6864B5}"/>
              </a:ext>
            </a:extLst>
          </p:cNvPr>
          <p:cNvSpPr>
            <a:spLocks noGrp="1"/>
          </p:cNvSpPr>
          <p:nvPr>
            <p:ph idx="1"/>
          </p:nvPr>
        </p:nvSpPr>
        <p:spPr>
          <a:xfrm>
            <a:off x="480525" y="2146940"/>
            <a:ext cx="11029615" cy="4203526"/>
          </a:xfrm>
        </p:spPr>
        <p:txBody>
          <a:bodyPr>
            <a:normAutofit fontScale="92500" lnSpcReduction="10000"/>
          </a:bodyPr>
          <a:lstStyle/>
          <a:p>
            <a:r>
              <a:rPr lang="en-US" dirty="0"/>
              <a:t>Production learning curve</a:t>
            </a:r>
          </a:p>
          <a:p>
            <a:pPr marL="171450" indent="-171450">
              <a:buFontTx/>
              <a:buChar char="-"/>
            </a:pPr>
            <a:r>
              <a:rPr lang="en-US" dirty="0"/>
              <a:t>Applies to industries such as aircraft</a:t>
            </a:r>
            <a:r>
              <a:rPr lang="en-US" baseline="0" dirty="0"/>
              <a:t> manufacturing</a:t>
            </a:r>
          </a:p>
          <a:p>
            <a:pPr marL="171450" indent="-171450">
              <a:buFontTx/>
              <a:buChar char="-"/>
            </a:pPr>
            <a:r>
              <a:rPr lang="en-US" baseline="0" dirty="0"/>
              <a:t>Switch axis: units produced on x axis and effort (average work hours or cost)</a:t>
            </a:r>
          </a:p>
          <a:p>
            <a:pPr marL="171450" indent="-171450">
              <a:buFontTx/>
              <a:buChar char="-"/>
            </a:pPr>
            <a:r>
              <a:rPr lang="en-US" baseline="0" dirty="0"/>
              <a:t>Implied fixed cost to discover and resolve production problems</a:t>
            </a:r>
          </a:p>
          <a:p>
            <a:pPr marL="171450" indent="-171450">
              <a:buFontTx/>
              <a:buChar char="-"/>
            </a:pPr>
            <a:r>
              <a:rPr lang="en-US" baseline="0" dirty="0"/>
              <a:t>Slow beginning as problems are discovered</a:t>
            </a:r>
          </a:p>
          <a:p>
            <a:pPr marL="171450" indent="-171450">
              <a:buFontTx/>
              <a:buChar char="-"/>
            </a:pPr>
            <a:r>
              <a:rPr lang="en-US" baseline="0" dirty="0"/>
              <a:t>Steep deceleration as production problems are resolved</a:t>
            </a:r>
          </a:p>
          <a:p>
            <a:pPr marL="171450" indent="-171450">
              <a:buFontTx/>
              <a:buChar char="-"/>
            </a:pPr>
            <a:r>
              <a:rPr lang="en-US" baseline="0" dirty="0"/>
              <a:t>Plateau as constant cost to resolve data quality problems</a:t>
            </a:r>
          </a:p>
          <a:p>
            <a:pPr marL="0" indent="0">
              <a:buFontTx/>
              <a:buNone/>
            </a:pPr>
            <a:endParaRPr lang="en-US" baseline="0" dirty="0"/>
          </a:p>
          <a:p>
            <a:pPr marL="0" indent="0">
              <a:buFontTx/>
              <a:buNone/>
            </a:pPr>
            <a:r>
              <a:rPr lang="en-US" baseline="0" dirty="0"/>
              <a:t>Lesson</a:t>
            </a:r>
          </a:p>
          <a:p>
            <a:pPr marL="171450" indent="-171450">
              <a:buFontTx/>
              <a:buChar char="-"/>
            </a:pPr>
            <a:r>
              <a:rPr lang="en-US" baseline="0" dirty="0"/>
              <a:t>Expect high costs to improve production capability (productivity)</a:t>
            </a:r>
          </a:p>
          <a:p>
            <a:pPr marL="171450" indent="-171450">
              <a:buFontTx/>
              <a:buChar char="-"/>
            </a:pPr>
            <a:r>
              <a:rPr lang="en-US" baseline="0" dirty="0"/>
              <a:t>Productivity improvements occur rapidly after initial period with sharply falling costs</a:t>
            </a:r>
          </a:p>
          <a:p>
            <a:endParaRPr lang="ru-RU" dirty="0"/>
          </a:p>
        </p:txBody>
      </p:sp>
      <p:graphicFrame>
        <p:nvGraphicFramePr>
          <p:cNvPr id="7" name="Chart 3">
            <a:extLst>
              <a:ext uri="{FF2B5EF4-FFF2-40B4-BE49-F238E27FC236}">
                <a16:creationId xmlns:a16="http://schemas.microsoft.com/office/drawing/2014/main" id="{D9B65A91-F642-425B-9829-5F2DB3EFEC10}"/>
              </a:ext>
            </a:extLst>
          </p:cNvPr>
          <p:cNvGraphicFramePr>
            <a:graphicFrameLocks/>
          </p:cNvGraphicFramePr>
          <p:nvPr>
            <p:extLst>
              <p:ext uri="{D42A27DB-BD31-4B8C-83A1-F6EECF244321}">
                <p14:modId xmlns:p14="http://schemas.microsoft.com/office/powerpoint/2010/main" val="3179849252"/>
              </p:ext>
            </p:extLst>
          </p:nvPr>
        </p:nvGraphicFramePr>
        <p:xfrm>
          <a:off x="6523838" y="2792879"/>
          <a:ext cx="5187637" cy="300391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03474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155AAF-2546-4FF4-8A23-E7705646001B}"/>
              </a:ext>
            </a:extLst>
          </p:cNvPr>
          <p:cNvSpPr>
            <a:spLocks noGrp="1"/>
          </p:cNvSpPr>
          <p:nvPr>
            <p:ph type="title"/>
          </p:nvPr>
        </p:nvSpPr>
        <p:spPr>
          <a:xfrm>
            <a:off x="581192" y="702156"/>
            <a:ext cx="11029616" cy="807862"/>
          </a:xfrm>
        </p:spPr>
        <p:txBody>
          <a:bodyPr/>
          <a:lstStyle/>
          <a:p>
            <a:pPr algn="ctr"/>
            <a:r>
              <a:rPr lang="en-US" dirty="0">
                <a:solidFill>
                  <a:srgbClr val="FFC000"/>
                </a:solidFill>
              </a:rPr>
              <a:t>Maturity Relationships</a:t>
            </a:r>
            <a:endParaRPr lang="ru-RU" dirty="0">
              <a:solidFill>
                <a:srgbClr val="FFC000"/>
              </a:solidFill>
            </a:endParaRPr>
          </a:p>
        </p:txBody>
      </p:sp>
      <p:sp>
        <p:nvSpPr>
          <p:cNvPr id="3" name="Объект 2">
            <a:extLst>
              <a:ext uri="{FF2B5EF4-FFF2-40B4-BE49-F238E27FC236}">
                <a16:creationId xmlns:a16="http://schemas.microsoft.com/office/drawing/2014/main" id="{C695D262-CE7A-4CE4-BB0C-D40BFD2059CA}"/>
              </a:ext>
            </a:extLst>
          </p:cNvPr>
          <p:cNvSpPr>
            <a:spLocks noGrp="1"/>
          </p:cNvSpPr>
          <p:nvPr>
            <p:ph idx="1"/>
          </p:nvPr>
        </p:nvSpPr>
        <p:spPr>
          <a:xfrm>
            <a:off x="497302" y="1925681"/>
            <a:ext cx="11029615" cy="4835846"/>
          </a:xfrm>
        </p:spPr>
        <p:txBody>
          <a:bodyPr>
            <a:normAutofit fontScale="47500" lnSpcReduction="20000"/>
          </a:bodyPr>
          <a:lstStyle/>
          <a:p>
            <a:r>
              <a:rPr lang="en-US" sz="2300" baseline="0" dirty="0"/>
              <a:t>Scope learning curve</a:t>
            </a:r>
          </a:p>
          <a:p>
            <a:pPr marL="171450" indent="-171450">
              <a:buFontTx/>
              <a:buChar char="-"/>
            </a:pPr>
            <a:r>
              <a:rPr lang="en-US" sz="2300" baseline="0" dirty="0"/>
              <a:t>Skill learning curve with initial slow learning, steep acceleration, and plateau</a:t>
            </a:r>
          </a:p>
          <a:p>
            <a:pPr marL="171450" indent="-171450">
              <a:buFontTx/>
              <a:buChar char="-"/>
            </a:pPr>
            <a:r>
              <a:rPr lang="en-US" sz="2300" baseline="0" dirty="0"/>
              <a:t>Business value over time</a:t>
            </a:r>
          </a:p>
          <a:p>
            <a:pPr marL="171450" indent="-171450">
              <a:buFontTx/>
              <a:buChar char="-"/>
            </a:pPr>
            <a:r>
              <a:rPr lang="en-US" sz="2300" baseline="0" dirty="0"/>
              <a:t>Fix scope: number of data sources or organizational units</a:t>
            </a:r>
          </a:p>
          <a:p>
            <a:pPr marL="171450" indent="-171450">
              <a:buFontTx/>
              <a:buChar char="-"/>
            </a:pPr>
            <a:r>
              <a:rPr lang="en-US" sz="2300" baseline="0" dirty="0"/>
              <a:t>Business value may be measured by usage (number of users, departments, queries)</a:t>
            </a:r>
          </a:p>
          <a:p>
            <a:pPr marL="171450" indent="-171450">
              <a:buFontTx/>
              <a:buChar char="-"/>
            </a:pPr>
            <a:r>
              <a:rPr lang="en-US" sz="2300" baseline="0" dirty="0"/>
              <a:t>High fixed cost to discover data sources and find uses especially for combining data sources</a:t>
            </a:r>
          </a:p>
          <a:p>
            <a:pPr marL="171450" indent="-171450">
              <a:buFontTx/>
              <a:buChar char="-"/>
            </a:pPr>
            <a:r>
              <a:rPr lang="en-US" sz="2300" baseline="0" dirty="0"/>
              <a:t>Initial slow usage of data sources</a:t>
            </a:r>
          </a:p>
          <a:p>
            <a:pPr marL="171450" indent="-171450">
              <a:buFontTx/>
              <a:buChar char="-"/>
            </a:pPr>
            <a:r>
              <a:rPr lang="en-US" sz="2300" baseline="0" dirty="0"/>
              <a:t>Rapid acceleration as new uses are discovered</a:t>
            </a:r>
          </a:p>
          <a:p>
            <a:pPr marL="171450" indent="-171450">
              <a:buFontTx/>
              <a:buChar char="-"/>
            </a:pPr>
            <a:r>
              <a:rPr lang="en-US" sz="2300" baseline="0" dirty="0"/>
              <a:t>If DW project is too small, benefits of scope may never be realized.</a:t>
            </a:r>
          </a:p>
          <a:p>
            <a:r>
              <a:rPr lang="en-US" sz="2300" baseline="0" dirty="0"/>
              <a:t>Data transformation learning curve</a:t>
            </a:r>
          </a:p>
          <a:p>
            <a:pPr marL="171450" indent="-171450">
              <a:buFontTx/>
              <a:buChar char="-"/>
            </a:pPr>
            <a:r>
              <a:rPr lang="en-US" sz="2300" baseline="0" dirty="0"/>
              <a:t>Production learning curve</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sz="2300" baseline="0" dirty="0"/>
              <a:t>Fix scope: number of data sources or organizational units</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sz="2300" baseline="0" dirty="0"/>
              <a:t>High fixed cost to discover and resolve data quality problems</a:t>
            </a:r>
          </a:p>
          <a:p>
            <a:pPr marL="171450" indent="-171450">
              <a:buFontTx/>
              <a:buChar char="-"/>
            </a:pPr>
            <a:r>
              <a:rPr lang="en-US" sz="2300" baseline="0" dirty="0"/>
              <a:t>Slow beginning as data quality problems are discovered</a:t>
            </a:r>
          </a:p>
          <a:p>
            <a:pPr marL="171450" indent="-171450">
              <a:buFontTx/>
              <a:buChar char="-"/>
            </a:pPr>
            <a:r>
              <a:rPr lang="en-US" sz="2300" baseline="0" dirty="0"/>
              <a:t>Steep deceleration as data quality problems are resolved</a:t>
            </a:r>
          </a:p>
          <a:p>
            <a:pPr marL="171450" indent="-171450">
              <a:buFontTx/>
              <a:buChar char="-"/>
            </a:pPr>
            <a:r>
              <a:rPr lang="en-US" sz="2300" baseline="0" dirty="0"/>
              <a:t>Plateau as constant cost to resolve data quality problems</a:t>
            </a:r>
          </a:p>
          <a:p>
            <a:r>
              <a:rPr lang="en-US" sz="2300" baseline="0" dirty="0"/>
              <a:t>Transformation cost over time</a:t>
            </a:r>
          </a:p>
          <a:p>
            <a:pPr marL="171450" indent="-171450">
              <a:buFontTx/>
              <a:buChar char="-"/>
            </a:pPr>
            <a:r>
              <a:rPr lang="en-US" sz="2300" baseline="0" dirty="0"/>
              <a:t>Cost to clean, standardize, and integrate</a:t>
            </a:r>
          </a:p>
          <a:p>
            <a:pPr marL="171450" indent="-171450">
              <a:buFontTx/>
              <a:buChar char="-"/>
            </a:pPr>
            <a:r>
              <a:rPr lang="en-US" sz="2300" baseline="0" dirty="0"/>
              <a:t>Large initial cost to discover data quality problems</a:t>
            </a:r>
          </a:p>
          <a:p>
            <a:pPr marL="171450" indent="-171450">
              <a:buFontTx/>
              <a:buChar char="-"/>
            </a:pPr>
            <a:r>
              <a:rPr lang="en-US" sz="2300" baseline="0" dirty="0"/>
              <a:t>Rapid improvement as data quality problems are resolved</a:t>
            </a:r>
            <a:endParaRPr lang="en-US" sz="2300" dirty="0"/>
          </a:p>
          <a:p>
            <a:endParaRPr lang="ru-RU" dirty="0"/>
          </a:p>
        </p:txBody>
      </p:sp>
      <p:graphicFrame>
        <p:nvGraphicFramePr>
          <p:cNvPr id="4" name="Chart 5">
            <a:extLst>
              <a:ext uri="{FF2B5EF4-FFF2-40B4-BE49-F238E27FC236}">
                <a16:creationId xmlns:a16="http://schemas.microsoft.com/office/drawing/2014/main" id="{28FC7DFC-2637-41EC-9CA9-08D41A7B10F7}"/>
              </a:ext>
            </a:extLst>
          </p:cNvPr>
          <p:cNvGraphicFramePr>
            <a:graphicFrameLocks/>
          </p:cNvGraphicFramePr>
          <p:nvPr>
            <p:extLst>
              <p:ext uri="{D42A27DB-BD31-4B8C-83A1-F6EECF244321}">
                <p14:modId xmlns:p14="http://schemas.microsoft.com/office/powerpoint/2010/main" val="3091089098"/>
              </p:ext>
            </p:extLst>
          </p:nvPr>
        </p:nvGraphicFramePr>
        <p:xfrm>
          <a:off x="4601641" y="3588475"/>
          <a:ext cx="3652681" cy="298849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7">
            <a:extLst>
              <a:ext uri="{FF2B5EF4-FFF2-40B4-BE49-F238E27FC236}">
                <a16:creationId xmlns:a16="http://schemas.microsoft.com/office/drawing/2014/main" id="{9746B92A-44C5-4773-A426-0CC2EBE4A98E}"/>
              </a:ext>
            </a:extLst>
          </p:cNvPr>
          <p:cNvGraphicFramePr>
            <a:graphicFrameLocks/>
          </p:cNvGraphicFramePr>
          <p:nvPr>
            <p:extLst>
              <p:ext uri="{D42A27DB-BD31-4B8C-83A1-F6EECF244321}">
                <p14:modId xmlns:p14="http://schemas.microsoft.com/office/powerpoint/2010/main" val="1693920830"/>
              </p:ext>
            </p:extLst>
          </p:nvPr>
        </p:nvGraphicFramePr>
        <p:xfrm>
          <a:off x="8393909" y="3588475"/>
          <a:ext cx="3652681" cy="31658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2949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4BA73F-4FB9-49A4-9A95-0114BE78A927}"/>
              </a:ext>
            </a:extLst>
          </p:cNvPr>
          <p:cNvSpPr>
            <a:spLocks noGrp="1"/>
          </p:cNvSpPr>
          <p:nvPr>
            <p:ph type="title"/>
          </p:nvPr>
        </p:nvSpPr>
        <p:spPr>
          <a:xfrm>
            <a:off x="581192" y="702156"/>
            <a:ext cx="11029616" cy="833029"/>
          </a:xfrm>
        </p:spPr>
        <p:txBody>
          <a:bodyPr/>
          <a:lstStyle/>
          <a:p>
            <a:pPr algn="ctr"/>
            <a:r>
              <a:rPr lang="en-US" dirty="0">
                <a:solidFill>
                  <a:srgbClr val="FFC000"/>
                </a:solidFill>
              </a:rPr>
              <a:t>Project Relationships</a:t>
            </a:r>
            <a:endParaRPr lang="ru-RU" dirty="0">
              <a:solidFill>
                <a:srgbClr val="FFC000"/>
              </a:solidFill>
            </a:endParaRPr>
          </a:p>
        </p:txBody>
      </p:sp>
      <p:sp>
        <p:nvSpPr>
          <p:cNvPr id="3" name="Объект 2">
            <a:extLst>
              <a:ext uri="{FF2B5EF4-FFF2-40B4-BE49-F238E27FC236}">
                <a16:creationId xmlns:a16="http://schemas.microsoft.com/office/drawing/2014/main" id="{AF0165DB-6DE0-4B15-ACD4-D9498D1CB760}"/>
              </a:ext>
            </a:extLst>
          </p:cNvPr>
          <p:cNvSpPr>
            <a:spLocks noGrp="1"/>
          </p:cNvSpPr>
          <p:nvPr>
            <p:ph idx="1"/>
          </p:nvPr>
        </p:nvSpPr>
        <p:spPr>
          <a:xfrm>
            <a:off x="581192" y="1845577"/>
            <a:ext cx="11029615" cy="4932727"/>
          </a:xfrm>
        </p:spPr>
        <p:txBody>
          <a:bodyPr>
            <a:normAutofit fontScale="25000" lnSpcReduction="20000"/>
          </a:bodyPr>
          <a:lstStyle/>
          <a:p>
            <a:r>
              <a:rPr lang="en-US" sz="4400" dirty="0"/>
              <a:t>Skill learning</a:t>
            </a:r>
            <a:r>
              <a:rPr lang="en-US" sz="4400" baseline="0" dirty="0"/>
              <a:t> curve analogy</a:t>
            </a:r>
          </a:p>
          <a:p>
            <a:r>
              <a:rPr lang="en-US" sz="4400" dirty="0"/>
              <a:t>X axis: scope</a:t>
            </a:r>
          </a:p>
          <a:p>
            <a:pPr marL="171450" indent="-171450">
              <a:buFontTx/>
              <a:buChar char="-"/>
            </a:pPr>
            <a:r>
              <a:rPr lang="en-US" sz="4400" baseline="0" dirty="0"/>
              <a:t>Number of data sources</a:t>
            </a:r>
          </a:p>
          <a:p>
            <a:pPr marL="171450" indent="-171450">
              <a:buFontTx/>
              <a:buChar char="-"/>
            </a:pPr>
            <a:r>
              <a:rPr lang="en-US" sz="4400" baseline="0" dirty="0"/>
              <a:t>Number of organizational units</a:t>
            </a:r>
          </a:p>
          <a:p>
            <a:pPr marL="0" indent="0">
              <a:buFontTx/>
              <a:buNone/>
            </a:pPr>
            <a:r>
              <a:rPr lang="en-US" sz="4400" baseline="0" dirty="0"/>
              <a:t>Y axis: business value</a:t>
            </a:r>
          </a:p>
          <a:p>
            <a:pPr marL="171450" indent="-171450">
              <a:buFontTx/>
              <a:buChar char="-"/>
            </a:pPr>
            <a:r>
              <a:rPr lang="en-US" sz="4400" baseline="0" dirty="0"/>
              <a:t>ROI</a:t>
            </a:r>
          </a:p>
          <a:p>
            <a:pPr marL="171450" indent="-171450">
              <a:buFontTx/>
              <a:buChar char="-"/>
            </a:pPr>
            <a:r>
              <a:rPr lang="en-US" sz="4400" baseline="0" dirty="0"/>
              <a:t>Number of users</a:t>
            </a:r>
          </a:p>
          <a:p>
            <a:pPr marL="171450" indent="-171450">
              <a:buFontTx/>
              <a:buChar char="-"/>
            </a:pPr>
            <a:r>
              <a:rPr lang="en-US" sz="4400" baseline="0" dirty="0"/>
              <a:t>Decision making efficiency</a:t>
            </a:r>
          </a:p>
          <a:p>
            <a:r>
              <a:rPr lang="en-US" sz="4400" dirty="0"/>
              <a:t>Scope</a:t>
            </a:r>
            <a:r>
              <a:rPr lang="en-US" sz="4400" baseline="0" dirty="0"/>
              <a:t> to Business value</a:t>
            </a:r>
          </a:p>
          <a:p>
            <a:pPr marL="171450" indent="-171450">
              <a:buFontTx/>
              <a:buChar char="-"/>
            </a:pPr>
            <a:r>
              <a:rPr lang="en-US" sz="4400" baseline="0" dirty="0"/>
              <a:t>Scope increases</a:t>
            </a:r>
          </a:p>
          <a:p>
            <a:pPr marL="171450" indent="-171450">
              <a:buFontTx/>
              <a:buChar char="-"/>
            </a:pPr>
            <a:r>
              <a:rPr lang="en-US" sz="4400" baseline="0" dirty="0"/>
              <a:t>Business value increases with a learning effect</a:t>
            </a:r>
          </a:p>
          <a:p>
            <a:pPr marL="171450" indent="-171450">
              <a:buFontTx/>
              <a:buChar char="-"/>
            </a:pPr>
            <a:r>
              <a:rPr lang="en-US" sz="4400" baseline="0" dirty="0"/>
              <a:t>Business value will lag project costs and risks</a:t>
            </a:r>
          </a:p>
          <a:p>
            <a:pPr marL="0" indent="0">
              <a:buFontTx/>
              <a:buNone/>
            </a:pPr>
            <a:r>
              <a:rPr lang="en-US" sz="4400" baseline="0" dirty="0"/>
              <a:t>Scope to Risk</a:t>
            </a:r>
          </a:p>
          <a:p>
            <a:pPr marL="171450" indent="-171450">
              <a:buFontTx/>
              <a:buChar char="-"/>
            </a:pPr>
            <a:r>
              <a:rPr lang="en-US" sz="4400" baseline="0" dirty="0"/>
              <a:t>Scope increases</a:t>
            </a:r>
          </a:p>
          <a:p>
            <a:pPr marL="171450" indent="-171450">
              <a:buFontTx/>
              <a:buChar char="-"/>
            </a:pPr>
            <a:r>
              <a:rPr lang="en-US" sz="4400" baseline="0" dirty="0"/>
              <a:t>Risk increases due to coordination difficulties</a:t>
            </a:r>
          </a:p>
          <a:p>
            <a:pPr marL="171450" indent="-171450">
              <a:buFontTx/>
              <a:buChar char="-"/>
            </a:pPr>
            <a:r>
              <a:rPr lang="en-US" sz="4400" baseline="0" dirty="0"/>
              <a:t>Initial flat curve, then sharp increase in costs, with a plateau</a:t>
            </a:r>
          </a:p>
          <a:p>
            <a:pPr marL="171450" indent="-171450">
              <a:buFontTx/>
              <a:buChar char="-"/>
            </a:pPr>
            <a:r>
              <a:rPr lang="en-US" sz="4400" baseline="0" dirty="0"/>
              <a:t>Risk mitigation: gradual warehouse scope widening; anticipate difficulties</a:t>
            </a:r>
          </a:p>
          <a:p>
            <a:r>
              <a:rPr lang="en-US" sz="4400" dirty="0"/>
              <a:t>Insight</a:t>
            </a:r>
          </a:p>
          <a:p>
            <a:pPr marL="171450" indent="-171450">
              <a:buFontTx/>
              <a:buChar char="-"/>
            </a:pPr>
            <a:r>
              <a:rPr lang="en-US" sz="4400" baseline="0" dirty="0"/>
              <a:t>Tradeoff between risk and scope</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sz="4400" baseline="0" dirty="0"/>
              <a:t>Reduced scope has less project risk, but benefits of large scope may never be realized if many small projects without a plan to create a DW with a larger scope.</a:t>
            </a:r>
          </a:p>
          <a:p>
            <a:endParaRPr lang="ru-RU" dirty="0"/>
          </a:p>
        </p:txBody>
      </p:sp>
      <p:graphicFrame>
        <p:nvGraphicFramePr>
          <p:cNvPr id="4" name="Chart 6">
            <a:extLst>
              <a:ext uri="{FF2B5EF4-FFF2-40B4-BE49-F238E27FC236}">
                <a16:creationId xmlns:a16="http://schemas.microsoft.com/office/drawing/2014/main" id="{1A9ACCBD-374B-4712-9651-49ACA8E36EC7}"/>
              </a:ext>
            </a:extLst>
          </p:cNvPr>
          <p:cNvGraphicFramePr>
            <a:graphicFrameLocks/>
          </p:cNvGraphicFramePr>
          <p:nvPr>
            <p:extLst>
              <p:ext uri="{D42A27DB-BD31-4B8C-83A1-F6EECF244321}">
                <p14:modId xmlns:p14="http://schemas.microsoft.com/office/powerpoint/2010/main" val="1125119199"/>
              </p:ext>
            </p:extLst>
          </p:nvPr>
        </p:nvGraphicFramePr>
        <p:xfrm>
          <a:off x="4065927" y="2168275"/>
          <a:ext cx="3769614" cy="358444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7">
            <a:extLst>
              <a:ext uri="{FF2B5EF4-FFF2-40B4-BE49-F238E27FC236}">
                <a16:creationId xmlns:a16="http://schemas.microsoft.com/office/drawing/2014/main" id="{A5E669D9-8ADC-4AC9-818A-EEAFC0F0421B}"/>
              </a:ext>
            </a:extLst>
          </p:cNvPr>
          <p:cNvGraphicFramePr>
            <a:graphicFrameLocks/>
          </p:cNvGraphicFramePr>
          <p:nvPr>
            <p:extLst>
              <p:ext uri="{D42A27DB-BD31-4B8C-83A1-F6EECF244321}">
                <p14:modId xmlns:p14="http://schemas.microsoft.com/office/powerpoint/2010/main" val="2262255489"/>
              </p:ext>
            </p:extLst>
          </p:nvPr>
        </p:nvGraphicFramePr>
        <p:xfrm>
          <a:off x="7738926" y="2168275"/>
          <a:ext cx="3968496" cy="36831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47795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631694"/>
          </a:xfrm>
        </p:spPr>
        <p:txBody>
          <a:bodyPr/>
          <a:lstStyle/>
          <a:p>
            <a:pPr algn="ctr"/>
            <a:r>
              <a:rPr lang="en-US" dirty="0">
                <a:solidFill>
                  <a:srgbClr val="FFC000"/>
                </a:solidFill>
              </a:rPr>
              <a:t>Objectives</a:t>
            </a:r>
          </a:p>
        </p:txBody>
      </p:sp>
      <p:sp>
        <p:nvSpPr>
          <p:cNvPr id="3" name="Content Placeholder 2"/>
          <p:cNvSpPr>
            <a:spLocks noGrp="1"/>
          </p:cNvSpPr>
          <p:nvPr>
            <p:ph idx="1"/>
          </p:nvPr>
        </p:nvSpPr>
        <p:spPr>
          <a:xfrm>
            <a:off x="581192" y="2180497"/>
            <a:ext cx="9334595" cy="2425060"/>
          </a:xfrm>
        </p:spPr>
        <p:txBody>
          <a:bodyPr/>
          <a:lstStyle/>
          <a:p>
            <a:r>
              <a:rPr lang="en-US" dirty="0"/>
              <a:t>Compare and contrast characteristics of architectures</a:t>
            </a:r>
          </a:p>
          <a:p>
            <a:r>
              <a:rPr lang="en-US" dirty="0"/>
              <a:t>Explain insight from maturity model</a:t>
            </a:r>
          </a:p>
          <a:p>
            <a:r>
              <a:rPr lang="en-US" dirty="0"/>
              <a:t>Reflect about relationships between project challenges and architecture choices</a:t>
            </a:r>
          </a:p>
        </p:txBody>
      </p:sp>
    </p:spTree>
    <p:extLst>
      <p:ext uri="{BB962C8B-B14F-4D97-AF65-F5344CB8AC3E}">
        <p14:creationId xmlns:p14="http://schemas.microsoft.com/office/powerpoint/2010/main" val="1742863655"/>
      </p:ext>
    </p:extLst>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Дивиденд</Template>
  <TotalTime>31</TotalTime>
  <Words>1836</Words>
  <Application>Microsoft Office PowerPoint</Application>
  <PresentationFormat>Широкоэкранный</PresentationFormat>
  <Paragraphs>277</Paragraphs>
  <Slides>22</Slides>
  <Notes>8</Notes>
  <HiddenSlides>0</HiddenSlides>
  <MMClips>0</MMClips>
  <ScaleCrop>false</ScaleCrop>
  <HeadingPairs>
    <vt:vector size="8" baseType="variant">
      <vt:variant>
        <vt:lpstr>Использованные шрифты</vt:lpstr>
      </vt:variant>
      <vt:variant>
        <vt:i4>5</vt:i4>
      </vt:variant>
      <vt:variant>
        <vt:lpstr>Тема</vt:lpstr>
      </vt:variant>
      <vt:variant>
        <vt:i4>1</vt:i4>
      </vt:variant>
      <vt:variant>
        <vt:lpstr>Внедренные серверы OLE</vt:lpstr>
      </vt:variant>
      <vt:variant>
        <vt:i4>2</vt:i4>
      </vt:variant>
      <vt:variant>
        <vt:lpstr>Заголовки слайдов</vt:lpstr>
      </vt:variant>
      <vt:variant>
        <vt:i4>22</vt:i4>
      </vt:variant>
    </vt:vector>
  </HeadingPairs>
  <TitlesOfParts>
    <vt:vector size="30" baseType="lpstr">
      <vt:lpstr>Calibri</vt:lpstr>
      <vt:lpstr>Corbel</vt:lpstr>
      <vt:lpstr>Gill Sans MT</vt:lpstr>
      <vt:lpstr>Times New Roman</vt:lpstr>
      <vt:lpstr>Wingdings 2</vt:lpstr>
      <vt:lpstr>Дивиденд</vt:lpstr>
      <vt:lpstr>Visio</vt:lpstr>
      <vt:lpstr>VISIO</vt:lpstr>
      <vt:lpstr>Lecture 2</vt:lpstr>
      <vt:lpstr>objectives</vt:lpstr>
      <vt:lpstr>Challenges in Data Warehouse Projects</vt:lpstr>
      <vt:lpstr>Intangible benefits</vt:lpstr>
      <vt:lpstr>Learning Curve for Skills</vt:lpstr>
      <vt:lpstr>Learning Curve for Production</vt:lpstr>
      <vt:lpstr>Maturity Relationships</vt:lpstr>
      <vt:lpstr>Project Relationships</vt:lpstr>
      <vt:lpstr>Objectives</vt:lpstr>
      <vt:lpstr>Architecture Issues</vt:lpstr>
      <vt:lpstr>Architecture Issues</vt:lpstr>
      <vt:lpstr>Architecture Choices</vt:lpstr>
      <vt:lpstr>Architecture Choices</vt:lpstr>
      <vt:lpstr>Top-Down Architecture</vt:lpstr>
      <vt:lpstr>Top-Down Architecture</vt:lpstr>
      <vt:lpstr>Bottom-up Architecture</vt:lpstr>
      <vt:lpstr>Bottom-up Architecture</vt:lpstr>
      <vt:lpstr>Federated Architecture</vt:lpstr>
      <vt:lpstr>Federated Architecture</vt:lpstr>
      <vt:lpstr>Architecture Selection Factors</vt:lpstr>
      <vt:lpstr>Maturity Model Stages</vt:lpstr>
      <vt:lpstr>Maturity Model Insights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2</dc:title>
  <dc:creator>Карюкин Владислав</dc:creator>
  <cp:lastModifiedBy>Карюкин Владислав</cp:lastModifiedBy>
  <cp:revision>8</cp:revision>
  <dcterms:created xsi:type="dcterms:W3CDTF">2020-09-08T08:30:14Z</dcterms:created>
  <dcterms:modified xsi:type="dcterms:W3CDTF">2020-09-08T09:01:56Z</dcterms:modified>
</cp:coreProperties>
</file>